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10287000" cx="18288000"/>
  <p:notesSz cx="6858000" cy="9144000"/>
  <p:embeddedFontLst>
    <p:embeddedFont>
      <p:font typeface="Yeseva One"/>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9" roundtripDataSignature="AMtx7mhj5ECUYiTFH6c0L9WwvRACU+yk3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YesevaOn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77" name="Google Shape;277;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78" name="Google Shape;278;p10: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Pour pouvoir comparer des économies similaires, nous avons choisi de faire un regroupement de pays sur base de leur score de compétitivité</a:t>
            </a:r>
            <a:endParaRPr/>
          </a:p>
          <a:p>
            <a:pPr indent="-317500" lvl="0" marL="457200" rtl="0" algn="l">
              <a:spcBef>
                <a:spcPts val="0"/>
              </a:spcBef>
              <a:spcAft>
                <a:spcPts val="0"/>
              </a:spcAft>
              <a:buSzPts val="1400"/>
              <a:buChar char="-"/>
            </a:pPr>
            <a:r>
              <a:rPr lang="en-US"/>
              <a:t>Cluster Low -&gt; score jusqu’à 4,8</a:t>
            </a:r>
            <a:endParaRPr/>
          </a:p>
          <a:p>
            <a:pPr indent="-317500" lvl="0" marL="457200" rtl="0" algn="l">
              <a:spcBef>
                <a:spcPts val="0"/>
              </a:spcBef>
              <a:spcAft>
                <a:spcPts val="0"/>
              </a:spcAft>
              <a:buSzPts val="1400"/>
              <a:buChar char="-"/>
            </a:pPr>
            <a:r>
              <a:rPr lang="en-US"/>
              <a:t>Medium -&gt; Entre 4,8 et 5,5</a:t>
            </a:r>
            <a:endParaRPr/>
          </a:p>
          <a:p>
            <a:pPr indent="-317500" lvl="0" marL="457200" rtl="0" algn="l">
              <a:spcBef>
                <a:spcPts val="0"/>
              </a:spcBef>
              <a:spcAft>
                <a:spcPts val="0"/>
              </a:spcAft>
              <a:buSzPts val="1400"/>
              <a:buChar char="-"/>
            </a:pPr>
            <a:r>
              <a:rPr lang="en-US"/>
              <a:t>High -&gt; au-delà de 5,5</a:t>
            </a:r>
            <a:endParaRPr/>
          </a:p>
        </p:txBody>
      </p:sp>
      <p:sp>
        <p:nvSpPr>
          <p:cNvPr id="280" name="Google Shape;280;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81" name="Google Shape;281;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97" name="Google Shape;297;p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98" name="Google Shape;298;p11: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1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Ce radar chart nous permet de visualiser comment les clusters se situent entre eux sur ces 12 </a:t>
            </a:r>
            <a:r>
              <a:rPr lang="en-US"/>
              <a:t>piliers</a:t>
            </a:r>
            <a:r>
              <a:rPr lang="en-US"/>
              <a:t> et d’obtenir leur score de compétitivité moyen (Scores 2017)</a:t>
            </a:r>
            <a:endParaRPr/>
          </a:p>
          <a:p>
            <a:pPr indent="-317500" lvl="0" marL="457200" rtl="0" algn="l">
              <a:spcBef>
                <a:spcPts val="0"/>
              </a:spcBef>
              <a:spcAft>
                <a:spcPts val="0"/>
              </a:spcAft>
              <a:buSzPts val="1400"/>
              <a:buChar char="-"/>
            </a:pPr>
            <a:r>
              <a:rPr lang="en-US"/>
              <a:t>Cluster low : 4,61 / 7</a:t>
            </a:r>
            <a:endParaRPr/>
          </a:p>
          <a:p>
            <a:pPr indent="-317500" lvl="0" marL="457200" rtl="0" algn="l">
              <a:spcBef>
                <a:spcPts val="0"/>
              </a:spcBef>
              <a:spcAft>
                <a:spcPts val="0"/>
              </a:spcAft>
              <a:buSzPts val="1400"/>
              <a:buChar char="-"/>
            </a:pPr>
            <a:r>
              <a:rPr lang="en-US"/>
              <a:t>Medium : 5,4 / 7</a:t>
            </a:r>
            <a:endParaRPr/>
          </a:p>
          <a:p>
            <a:pPr indent="-317500" lvl="0" marL="457200" rtl="0" algn="l">
              <a:spcBef>
                <a:spcPts val="0"/>
              </a:spcBef>
              <a:spcAft>
                <a:spcPts val="0"/>
              </a:spcAft>
              <a:buSzPts val="1400"/>
              <a:buChar char="-"/>
            </a:pPr>
            <a:r>
              <a:rPr lang="en-US"/>
              <a:t>High : 5,72 / 7</a:t>
            </a:r>
            <a:endParaRPr/>
          </a:p>
        </p:txBody>
      </p:sp>
      <p:sp>
        <p:nvSpPr>
          <p:cNvPr id="300" name="Google Shape;300;p1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01" name="Google Shape;301;p1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28" name="Google Shape;328;p1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29" name="Google Shape;329;p13: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Cluster Low composé de 7 pays : République Tchèque, Hongrie, Pologne, Portugal, Slovaquie, Espagne, Turquie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Score économique 4,6 / 7</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PIB : Période de croissance globale pour ces pays avec des accélérations marquées pour certains pays à partir de 2014</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CGI :</a:t>
            </a:r>
            <a:endParaRPr/>
          </a:p>
          <a:p>
            <a:pPr indent="0" lvl="0" marL="0" rtl="0" algn="l">
              <a:spcBef>
                <a:spcPts val="0"/>
              </a:spcBef>
              <a:spcAft>
                <a:spcPts val="0"/>
              </a:spcAft>
              <a:buNone/>
            </a:pPr>
            <a:r>
              <a:rPr lang="en-US"/>
              <a:t>Très bon sur le pillier santé et éducation primaire, moins bon pillier est l'innovation. La plus nette amélio : Infra et techno readiness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Part PIB consacré aux ER 6,8% avec en top pays la Slovaquie qui investit plus que la moyenne de son cluster. Et le Portugal qui investit largement sous la moyenne de son cluster</a:t>
            </a:r>
            <a:endParaRPr/>
          </a:p>
        </p:txBody>
      </p:sp>
      <p:sp>
        <p:nvSpPr>
          <p:cNvPr id="331" name="Google Shape;331;p1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2" name="Google Shape;332;p1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67" name="Google Shape;367;p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68" name="Google Shape;368;p14: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1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Les 2 premiers postes de dépense en énergie sont les dépenses d’efficacité énergétique et les dépenses en </a:t>
            </a:r>
            <a:r>
              <a:rPr lang="en-US"/>
              <a:t>ER (</a:t>
            </a:r>
            <a:r>
              <a:rPr lang="en-US"/>
              <a:t>23% et 24%) devant le nucléaire 14%</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En termes d'évolution sur la période, nous retrouvons bien cette dynamique tournée vers une démarche de consommation </a:t>
            </a:r>
            <a:r>
              <a:rPr lang="en-US"/>
              <a:t>plus responsable (efficacité énergétique et ER)</a:t>
            </a:r>
            <a:endParaRPr/>
          </a:p>
          <a:p>
            <a:pPr indent="0" lvl="0" marL="0" rtl="0" algn="l">
              <a:spcBef>
                <a:spcPts val="0"/>
              </a:spcBef>
              <a:spcAft>
                <a:spcPts val="0"/>
              </a:spcAft>
              <a:buClr>
                <a:schemeClr val="dk1"/>
              </a:buClr>
              <a:buFont typeface="Arial"/>
              <a:buNone/>
            </a:pPr>
            <a:r>
              <a:t/>
            </a:r>
            <a:endParaRPr/>
          </a:p>
        </p:txBody>
      </p:sp>
      <p:sp>
        <p:nvSpPr>
          <p:cNvPr id="370" name="Google Shape;370;p1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71" name="Google Shape;371;p1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87" name="Google Shape;387;p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88" name="Google Shape;388;p15: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1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PIB x ER</a:t>
            </a:r>
            <a:endParaRPr b="1"/>
          </a:p>
          <a:p>
            <a:pPr indent="0" lvl="0" marL="0" rtl="0" algn="l">
              <a:spcBef>
                <a:spcPts val="0"/>
              </a:spcBef>
              <a:spcAft>
                <a:spcPts val="0"/>
              </a:spcAft>
              <a:buNone/>
            </a:pPr>
            <a:r>
              <a:rPr lang="en-US"/>
              <a:t>- Nous nous sommes intéressés aux liens de corrélations qui pourraient exister entre le PIB et l’investissement en ER</a:t>
            </a:r>
            <a:endParaRPr/>
          </a:p>
          <a:p>
            <a:pPr indent="0" lvl="0" marL="0" rtl="0" algn="l">
              <a:spcBef>
                <a:spcPts val="0"/>
              </a:spcBef>
              <a:spcAft>
                <a:spcPts val="0"/>
              </a:spcAft>
              <a:buNone/>
            </a:pPr>
            <a:r>
              <a:rPr lang="en-US"/>
              <a:t>&lt;&gt; Est-ce qu’une amélioration du PIB a une influence, positive (en rouge) ou négative (en bleu) sur le niveau d’investissement en ER </a:t>
            </a:r>
            <a:endParaRPr/>
          </a:p>
          <a:p>
            <a:pPr indent="0" lvl="0" marL="0" rtl="0" algn="l">
              <a:spcBef>
                <a:spcPts val="0"/>
              </a:spcBef>
              <a:spcAft>
                <a:spcPts val="0"/>
              </a:spcAft>
              <a:buNone/>
            </a:pPr>
            <a:r>
              <a:rPr lang="en-US"/>
              <a:t>- Au global : Peu de lien entre ces 2 indicateurs (gris). Seule la Turquie semble avoir un lien de corrélation positif fort entre PIB et investissements en 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GCI x ER</a:t>
            </a:r>
            <a:endParaRPr b="1"/>
          </a:p>
          <a:p>
            <a:pPr indent="0" lvl="0" marL="0" rtl="0" algn="l">
              <a:spcBef>
                <a:spcPts val="0"/>
              </a:spcBef>
              <a:spcAft>
                <a:spcPts val="0"/>
              </a:spcAft>
              <a:buNone/>
            </a:pPr>
            <a:r>
              <a:rPr lang="en-US"/>
              <a:t>Au global peu ou pas de corrélation entre nos 2 indicateurs sauf pour la Slovaquie pour qui nous avons un lien de corrélation négatif fort entre GCI et ER</a:t>
            </a:r>
            <a:endParaRPr/>
          </a:p>
        </p:txBody>
      </p:sp>
      <p:sp>
        <p:nvSpPr>
          <p:cNvPr id="390" name="Google Shape;390;p1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91" name="Google Shape;391;p1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408" name="Google Shape;408;p2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1.7.2013</a:t>
            </a:r>
            <a:endParaRPr/>
          </a:p>
        </p:txBody>
      </p:sp>
      <p:sp>
        <p:nvSpPr>
          <p:cNvPr id="409" name="Google Shape;409;p25: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2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La Slovaquie peut prétendre à des subventions considérables au titre des fonds de cohésion de l'UE (pour la période 2007-2013)</a:t>
            </a:r>
            <a:endParaRPr/>
          </a:p>
          <a:p>
            <a:pPr indent="0" lvl="0" marL="0" rtl="0" algn="l">
              <a:spcBef>
                <a:spcPts val="0"/>
              </a:spcBef>
              <a:spcAft>
                <a:spcPts val="0"/>
              </a:spcAft>
              <a:buClr>
                <a:schemeClr val="dk1"/>
              </a:buClr>
              <a:buSzPts val="1100"/>
              <a:buFont typeface="Arial"/>
              <a:buNone/>
            </a:pPr>
            <a:r>
              <a:rPr lang="en-US"/>
              <a:t>Une politique climatique est en place et en bonne voie pour atteindre les objectifs 2020 de l'UE &lt;&gt;</a:t>
            </a:r>
            <a:endParaRPr/>
          </a:p>
          <a:p>
            <a:pPr indent="0" lvl="0" marL="0" rtl="0" algn="l">
              <a:spcBef>
                <a:spcPts val="0"/>
              </a:spcBef>
              <a:spcAft>
                <a:spcPts val="0"/>
              </a:spcAft>
              <a:buClr>
                <a:schemeClr val="dk1"/>
              </a:buClr>
              <a:buSzPts val="1100"/>
              <a:buFont typeface="Calibri"/>
              <a:buNone/>
            </a:pPr>
            <a:r>
              <a:rPr lang="en-US"/>
              <a:t> 20% d’énergies renouvelables dans la consommation finale brute d’énergie.</a:t>
            </a:r>
            <a:endParaRPr/>
          </a:p>
          <a:p>
            <a:pPr indent="0" lvl="0" marL="0" rtl="0" algn="l">
              <a:spcBef>
                <a:spcPts val="0"/>
              </a:spcBef>
              <a:spcAft>
                <a:spcPts val="0"/>
              </a:spcAft>
              <a:buClr>
                <a:schemeClr val="dk1"/>
              </a:buClr>
              <a:buSzPts val="1100"/>
              <a:buFont typeface="Arial"/>
              <a:buNone/>
            </a:pPr>
            <a:r>
              <a:rPr lang="en-US"/>
              <a:t>La Slovaquie fixe l'objectif d'atteindre une part de 19,2 % d'énergies renouvelables dans la consommation finale brute d'énergie d'ici à 2030.</a:t>
            </a:r>
            <a:endParaRPr/>
          </a:p>
          <a:p>
            <a:pPr indent="0" lvl="0" marL="0" rtl="0" algn="l">
              <a:spcBef>
                <a:spcPts val="0"/>
              </a:spcBef>
              <a:spcAft>
                <a:spcPts val="0"/>
              </a:spcAft>
              <a:buClr>
                <a:schemeClr val="dk1"/>
              </a:buClr>
              <a:buSzPts val="1100"/>
              <a:buFont typeface="Arial"/>
              <a:buNone/>
            </a:pPr>
            <a:r>
              <a:rPr lang="en-US"/>
              <a:t>La République slovaque devrait produire 15,3 % de son électricité à partir de sources renouvelables d'ici à 2020, dépassant ainsi son objectif de 14 % en matière d'énergies renouvelables.</a:t>
            </a:r>
            <a:endParaRPr/>
          </a:p>
          <a:p>
            <a:pPr indent="0" lvl="0" marL="0" rtl="0" algn="l">
              <a:spcBef>
                <a:spcPts val="0"/>
              </a:spcBef>
              <a:spcAft>
                <a:spcPts val="0"/>
              </a:spcAft>
              <a:buClr>
                <a:schemeClr val="dk1"/>
              </a:buClr>
              <a:buSzPts val="1200"/>
              <a:buFont typeface="Calibri"/>
              <a:buNone/>
            </a:pPr>
            <a:r>
              <a:t/>
            </a:r>
            <a:endParaRPr/>
          </a:p>
        </p:txBody>
      </p:sp>
      <p:sp>
        <p:nvSpPr>
          <p:cNvPr id="411" name="Google Shape;411;p2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412" name="Google Shape;412;p2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444" name="Google Shape;444;p2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1.7.2013</a:t>
            </a:r>
            <a:endParaRPr/>
          </a:p>
        </p:txBody>
      </p:sp>
      <p:sp>
        <p:nvSpPr>
          <p:cNvPr id="445" name="Google Shape;445;p26: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2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Même si le Portugal semble consacrer une part faible de son PIB en énergie renouvelable, nous constatons que le pays est déjà à 50% alimenté par des énergies renouvelables (fort investissement avant la période d'étude pour arriver à ce niveau).  La production d'ER a fourni 61 % de la consommation d'électricité au Portugal en 2023</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Le Portugal a pour objectif :</a:t>
            </a:r>
            <a:endParaRPr/>
          </a:p>
          <a:p>
            <a:pPr indent="0" lvl="0" marL="0" rtl="0" algn="l">
              <a:spcBef>
                <a:spcPts val="0"/>
              </a:spcBef>
              <a:spcAft>
                <a:spcPts val="0"/>
              </a:spcAft>
              <a:buClr>
                <a:schemeClr val="dk1"/>
              </a:buClr>
              <a:buSzPts val="1200"/>
              <a:buFont typeface="Calibri"/>
              <a:buNone/>
            </a:pPr>
            <a:r>
              <a:rPr lang="en-US"/>
              <a:t>- de couvrir 80 % de sa consommation d'électricité par des énergies renouvelables d'ici 2030</a:t>
            </a:r>
            <a:endParaRPr/>
          </a:p>
          <a:p>
            <a:pPr indent="0" lvl="0" marL="0" rtl="0" algn="l">
              <a:spcBef>
                <a:spcPts val="0"/>
              </a:spcBef>
              <a:spcAft>
                <a:spcPts val="0"/>
              </a:spcAft>
              <a:buClr>
                <a:schemeClr val="dk1"/>
              </a:buClr>
              <a:buSzPts val="1200"/>
              <a:buFont typeface="Calibri"/>
              <a:buNone/>
            </a:pPr>
            <a:r>
              <a:rPr lang="en-US"/>
              <a:t>- d'être climatiquement indépendant d'ici 2050</a:t>
            </a:r>
            <a:endParaRPr/>
          </a:p>
          <a:p>
            <a:pPr indent="0" lvl="0" marL="0" rtl="0" algn="l">
              <a:spcBef>
                <a:spcPts val="0"/>
              </a:spcBef>
              <a:spcAft>
                <a:spcPts val="0"/>
              </a:spcAft>
              <a:buClr>
                <a:schemeClr val="dk1"/>
              </a:buClr>
              <a:buSzPts val="1200"/>
              <a:buFont typeface="Calibri"/>
              <a:buNone/>
            </a:pPr>
            <a:r>
              <a:t/>
            </a:r>
            <a:endParaRPr/>
          </a:p>
        </p:txBody>
      </p:sp>
      <p:sp>
        <p:nvSpPr>
          <p:cNvPr id="447" name="Google Shape;447;p2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448" name="Google Shape;448;p2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1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1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17:notes"/>
          <p:cNvSpPr/>
          <p:nvPr>
            <p:ph idx="2"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p1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catégorie qui compte 12 pays </a:t>
            </a:r>
            <a:endParaRPr sz="1600"/>
          </a:p>
          <a:p>
            <a:pPr indent="0" lvl="0" marL="0" rtl="0" algn="l">
              <a:spcBef>
                <a:spcPts val="0"/>
              </a:spcBef>
              <a:spcAft>
                <a:spcPts val="0"/>
              </a:spcAft>
              <a:buNone/>
            </a:pPr>
            <a:r>
              <a:rPr lang="en-US" sz="1600"/>
              <a:t>Score de compétitivité de 5,1 / 7 </a:t>
            </a:r>
            <a:endParaRPr sz="1600"/>
          </a:p>
          <a:p>
            <a:pPr indent="0" lvl="0" marL="0" rtl="0" algn="l">
              <a:spcBef>
                <a:spcPts val="0"/>
              </a:spcBef>
              <a:spcAft>
                <a:spcPts val="0"/>
              </a:spcAft>
              <a:buNone/>
            </a:pPr>
            <a:r>
              <a:rPr lang="en-US" sz="1600"/>
              <a:t>Croissance sur la période drivée largement par le Japon </a:t>
            </a:r>
            <a:endParaRPr sz="1600"/>
          </a:p>
          <a:p>
            <a:pPr indent="0" lvl="0" marL="0" rtl="0" algn="l">
              <a:spcBef>
                <a:spcPts val="0"/>
              </a:spcBef>
              <a:spcAft>
                <a:spcPts val="0"/>
              </a:spcAft>
              <a:buNone/>
            </a:pPr>
            <a:r>
              <a:rPr lang="en-US" sz="1600"/>
              <a:t>Pilier prio : education (4/5) + infrastructures (2)</a:t>
            </a:r>
            <a:endParaRPr sz="1600"/>
          </a:p>
          <a:p>
            <a:pPr indent="0" lvl="0" marL="0" marR="0" rtl="0" algn="l">
              <a:lnSpc>
                <a:spcPct val="100000"/>
              </a:lnSpc>
              <a:spcBef>
                <a:spcPts val="0"/>
              </a:spcBef>
              <a:spcAft>
                <a:spcPts val="0"/>
              </a:spcAft>
              <a:buClr>
                <a:schemeClr val="dk1"/>
              </a:buClr>
              <a:buSzPts val="1200"/>
              <a:buFont typeface="Calibri"/>
              <a:buNone/>
            </a:pPr>
            <a:r>
              <a:rPr lang="en-US" sz="1600"/>
              <a:t>très gros focus sur la </a:t>
            </a:r>
            <a:r>
              <a:rPr lang="en-US" sz="1600">
                <a:solidFill>
                  <a:srgbClr val="184420"/>
                </a:solidFill>
                <a:latin typeface="Arial"/>
                <a:ea typeface="Arial"/>
                <a:cs typeface="Arial"/>
                <a:sym typeface="Arial"/>
              </a:rPr>
              <a:t>Maturité technologique </a:t>
            </a:r>
            <a:r>
              <a:rPr lang="en-US" sz="1600"/>
              <a:t>(4,89 à 5,88) </a:t>
            </a:r>
            <a:endParaRPr sz="1600"/>
          </a:p>
          <a:p>
            <a:pPr indent="0" lvl="0" marL="0" rtl="0" algn="l">
              <a:spcBef>
                <a:spcPts val="0"/>
              </a:spcBef>
              <a:spcAft>
                <a:spcPts val="0"/>
              </a:spcAft>
              <a:buNone/>
            </a:pPr>
            <a:r>
              <a:rPr lang="en-US" sz="1600"/>
              <a:t>Déprio : financial market (5,37 à 4,7) </a:t>
            </a:r>
            <a:endParaRPr sz="1600"/>
          </a:p>
          <a:p>
            <a:pPr indent="0" lvl="0" marL="0" rtl="0" algn="l">
              <a:spcBef>
                <a:spcPts val="0"/>
              </a:spcBef>
              <a:spcAft>
                <a:spcPts val="0"/>
              </a:spcAft>
              <a:buNone/>
            </a:pPr>
            <a:r>
              <a:rPr lang="en-US" sz="1600"/>
              <a:t>La part du PIB consacrée aux ER est de 12,5% Avec le Danemark en pays driver et la Belgique en retard sur ses investissements. </a:t>
            </a:r>
            <a:endParaRPr sz="1600"/>
          </a:p>
          <a:p>
            <a:pPr indent="0" lvl="0" marL="0" rtl="0" algn="l">
              <a:spcBef>
                <a:spcPts val="0"/>
              </a:spcBef>
              <a:spcAft>
                <a:spcPts val="0"/>
              </a:spcAft>
              <a:buNone/>
            </a:pPr>
            <a:r>
              <a:rPr lang="en-US" sz="1600"/>
              <a:t>Nous allons creuser dans une deuxième partie ces deux pays pour comprendre leurs dynamiques spécifiques </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2" name="Google Shape;492;p1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0" name="Google Shape;110;p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11" name="Google Shape;111;p2: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Aujourd’hui, production mondiale d’énergie repose à +80% sur les énergies fossiles qui sont à l’origine des gaz à effets de serre, responsable du réchauffement climatique</a:t>
            </a:r>
            <a:endParaRPr/>
          </a:p>
          <a:p>
            <a:pPr indent="-317500" lvl="0" marL="457200" rtl="0" algn="l">
              <a:spcBef>
                <a:spcPts val="0"/>
              </a:spcBef>
              <a:spcAft>
                <a:spcPts val="0"/>
              </a:spcAft>
              <a:buSzPts val="1400"/>
              <a:buChar char="-"/>
            </a:pPr>
            <a:r>
              <a:rPr lang="en-US"/>
              <a:t>Pour lutter contre ce réchauffement, les états s’engagent progressivement vers une transition énergétique en adoptant des modes de consommation d’énergie plus durables</a:t>
            </a:r>
            <a:endParaRPr/>
          </a:p>
        </p:txBody>
      </p:sp>
      <p:sp>
        <p:nvSpPr>
          <p:cNvPr id="113" name="Google Shape;113;p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4" name="Google Shape;114;p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18:notes"/>
          <p:cNvSpPr/>
          <p:nvPr>
            <p:ph idx="2"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1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336550" lvl="0" marL="457200" rtl="0" algn="l">
              <a:spcBef>
                <a:spcPts val="0"/>
              </a:spcBef>
              <a:spcAft>
                <a:spcPts val="0"/>
              </a:spcAft>
              <a:buSzPts val="1700"/>
              <a:buChar char="-"/>
            </a:pPr>
            <a:r>
              <a:rPr lang="en-US" sz="1700"/>
              <a:t>Nucléaire drivé par Belgique, Canada, France Japon </a:t>
            </a:r>
            <a:endParaRPr sz="1700"/>
          </a:p>
          <a:p>
            <a:pPr indent="-336550" lvl="0" marL="457200" rtl="0" algn="l">
              <a:spcBef>
                <a:spcPts val="0"/>
              </a:spcBef>
              <a:spcAft>
                <a:spcPts val="0"/>
              </a:spcAft>
              <a:buSzPts val="1700"/>
              <a:buChar char="-"/>
            </a:pPr>
            <a:r>
              <a:rPr lang="en-US" sz="1700"/>
              <a:t>ER 2e pole d’investissements et efficacité énergétique en 3e position &gt; volonté claire d’investir dans le durable </a:t>
            </a:r>
            <a:endParaRPr sz="1700"/>
          </a:p>
          <a:p>
            <a:pPr indent="-336550" lvl="0" marL="457200" rtl="0" algn="l">
              <a:spcBef>
                <a:spcPts val="0"/>
              </a:spcBef>
              <a:spcAft>
                <a:spcPts val="0"/>
              </a:spcAft>
              <a:buSzPts val="1700"/>
              <a:buChar char="-"/>
            </a:pPr>
            <a:r>
              <a:rPr lang="en-US" sz="1700"/>
              <a:t>2011 : décroissance générales de énergies, année pic en termes d’investissements en ER </a:t>
            </a:r>
            <a:endParaRPr sz="1700"/>
          </a:p>
          <a:p>
            <a:pPr indent="-336550" lvl="0" marL="457200" rtl="0" algn="l">
              <a:spcBef>
                <a:spcPts val="0"/>
              </a:spcBef>
              <a:spcAft>
                <a:spcPts val="0"/>
              </a:spcAft>
              <a:buSzPts val="1700"/>
              <a:buChar char="-"/>
            </a:pPr>
            <a:r>
              <a:rPr lang="en-US" sz="1700"/>
              <a:t>Diminution des investissements en nucléaire </a:t>
            </a:r>
            <a:endParaRPr sz="1700"/>
          </a:p>
          <a:p>
            <a:pPr indent="-336550" lvl="0" marL="457200" rtl="0" algn="l">
              <a:spcBef>
                <a:spcPts val="0"/>
              </a:spcBef>
              <a:spcAft>
                <a:spcPts val="0"/>
              </a:spcAft>
              <a:buSzPts val="1700"/>
              <a:buChar char="-"/>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US" sz="1700"/>
              <a:t>Le nucléaire l’énergie principale drivée par la Belgique Canada France Japon qui sont encore très portés sur cette énergie</a:t>
            </a:r>
            <a:endParaRPr sz="1700"/>
          </a:p>
          <a:p>
            <a:pPr indent="0" lvl="0" marL="0" rtl="0" algn="l">
              <a:spcBef>
                <a:spcPts val="0"/>
              </a:spcBef>
              <a:spcAft>
                <a:spcPts val="0"/>
              </a:spcAft>
              <a:buClr>
                <a:schemeClr val="dk1"/>
              </a:buClr>
              <a:buFont typeface="Arial"/>
              <a:buNone/>
            </a:pPr>
            <a:r>
              <a:rPr lang="en-US" sz="1700"/>
              <a:t>Les ER sont le 2e pole d'investissements derrière le nucléaire. Les énergies fossiles arrivent en 4é position derrière le pole dédié à l'efficience énergétique. </a:t>
            </a:r>
            <a:endParaRPr sz="1700"/>
          </a:p>
          <a:p>
            <a:pPr indent="0" lvl="0" marL="0" rtl="0" algn="l">
              <a:spcBef>
                <a:spcPts val="0"/>
              </a:spcBef>
              <a:spcAft>
                <a:spcPts val="0"/>
              </a:spcAft>
              <a:buNone/>
            </a:pPr>
            <a:r>
              <a:rPr lang="en-US" sz="1700"/>
              <a:t>en 2011, année pic en termes d'investissement en ER, on observe que c’est le seul pôle de dépense en croissance. En parallèle, le nucléaire voit ses investissements diminuer à partir de 2009. </a:t>
            </a:r>
            <a:endParaRPr sz="1700"/>
          </a:p>
          <a:p>
            <a:pPr indent="0" lvl="0" marL="0" rtl="0" algn="l">
              <a:spcBef>
                <a:spcPts val="0"/>
              </a:spcBef>
              <a:spcAft>
                <a:spcPts val="0"/>
              </a:spcAft>
              <a:buNone/>
            </a:pPr>
            <a:r>
              <a:rPr lang="en-US" sz="1700"/>
              <a:t>Il y a donc une dynamique écologique claire sur la période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sp>
        <p:nvSpPr>
          <p:cNvPr id="528" name="Google Shape;528;p1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1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41" name="Google Shape;541;p1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42" name="Google Shape;542;p19: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1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323850" lvl="0" marL="457200" rtl="0" algn="l">
              <a:spcBef>
                <a:spcPts val="0"/>
              </a:spcBef>
              <a:spcAft>
                <a:spcPts val="0"/>
              </a:spcAft>
              <a:buSzPts val="1500"/>
              <a:buChar char="-"/>
            </a:pPr>
            <a:r>
              <a:rPr lang="en-US" sz="1500"/>
              <a:t>pas de corrélation claire PIB/Invest en ER </a:t>
            </a:r>
            <a:endParaRPr sz="1500"/>
          </a:p>
          <a:p>
            <a:pPr indent="-323850" lvl="0" marL="457200" rtl="0" algn="l">
              <a:spcBef>
                <a:spcPts val="0"/>
              </a:spcBef>
              <a:spcAft>
                <a:spcPts val="0"/>
              </a:spcAft>
              <a:buSzPts val="1500"/>
              <a:buChar char="-"/>
            </a:pPr>
            <a:r>
              <a:rPr lang="en-US" sz="1500"/>
              <a:t>exception = Nouvelle Zélande : baisse des Invest en énergies de manière générale avec augmentation du PIB mais part des ER </a:t>
            </a:r>
            <a:r>
              <a:rPr lang="en-US" sz="1500"/>
              <a:t>décroît</a:t>
            </a:r>
            <a:r>
              <a:rPr lang="en-US" sz="1500"/>
              <a:t> moins vite que les autres énergies </a:t>
            </a:r>
            <a:endParaRPr sz="1500"/>
          </a:p>
          <a:p>
            <a:pPr indent="-323850" lvl="0" marL="457200" rtl="0" algn="l">
              <a:spcBef>
                <a:spcPts val="0"/>
              </a:spcBef>
              <a:spcAft>
                <a:spcPts val="0"/>
              </a:spcAft>
              <a:buSzPts val="1500"/>
              <a:buChar char="-"/>
            </a:pPr>
            <a:r>
              <a:rPr lang="en-US" sz="1500"/>
              <a:t>Pas de corrélation générale entre score économique et investissements en ER avec seules exceptions NZ France et Belgique &gt; Hera va vous partager plus en détail la dynamique de la Belgique </a:t>
            </a:r>
            <a:endParaRPr sz="1500"/>
          </a:p>
          <a:p>
            <a:pPr indent="0" lvl="0" marL="457200" rtl="0" algn="l">
              <a:spcBef>
                <a:spcPts val="0"/>
              </a:spcBef>
              <a:spcAft>
                <a:spcPts val="0"/>
              </a:spcAft>
              <a:buNone/>
            </a:pPr>
            <a:r>
              <a:t/>
            </a:r>
            <a:endParaRPr sz="1500"/>
          </a:p>
          <a:p>
            <a:pPr indent="0" lvl="0" marL="457200" rtl="0" algn="l">
              <a:spcBef>
                <a:spcPts val="0"/>
              </a:spcBef>
              <a:spcAft>
                <a:spcPts val="0"/>
              </a:spcAft>
              <a:buNone/>
            </a:pPr>
            <a:r>
              <a:t/>
            </a:r>
            <a:endParaRPr sz="1500"/>
          </a:p>
          <a:p>
            <a:pPr indent="0" lvl="0" marL="0" rtl="0" algn="l">
              <a:spcBef>
                <a:spcPts val="0"/>
              </a:spcBef>
              <a:spcAft>
                <a:spcPts val="0"/>
              </a:spcAft>
              <a:buNone/>
            </a:pPr>
            <a:r>
              <a:rPr lang="en-US" sz="1500"/>
              <a:t>On remarque que le PIB n’est globalement pas corrélé avec les investissements en énergies renouvelables sur cette catégorie de pays. </a:t>
            </a:r>
            <a:endParaRPr sz="1500"/>
          </a:p>
          <a:p>
            <a:pPr indent="0" lvl="0" marL="0" rtl="0" algn="l">
              <a:spcBef>
                <a:spcPts val="0"/>
              </a:spcBef>
              <a:spcAft>
                <a:spcPts val="0"/>
              </a:spcAft>
              <a:buNone/>
            </a:pPr>
            <a:r>
              <a:rPr lang="en-US" sz="1500"/>
              <a:t>Le seul qui observe une corrélation très forte est la nouvelle Zélande. Sur ce pays, on observe une baisse des investissements en énergies de manière globale avec l'augmentation du PIB mais la part des énergies renouvelables </a:t>
            </a:r>
            <a:r>
              <a:rPr lang="en-US" sz="1500"/>
              <a:t>décroît</a:t>
            </a:r>
            <a:r>
              <a:rPr lang="en-US" sz="1500"/>
              <a:t> moins vite que les autres énergies. Il y a donc un focus très fort sur les ER. On observe aussi un accent qui est mis sur la performance énergétique sur les dernières années pour venir compléter les ER.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US" sz="1500"/>
              <a:t>Au niveau de la corrélation entre le score économique et le niveau d’investissement en ER, Le constat est globalement le même même s’il est à noter que la France et la Belgique en plus de la Nouvelle Zélande présentent un certain niveau de corrélation .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US" sz="1500"/>
              <a:t>Concernant la France : </a:t>
            </a:r>
            <a:endParaRPr sz="1500"/>
          </a:p>
          <a:p>
            <a:pPr indent="0" lvl="0" marL="0" rtl="0" algn="l">
              <a:spcBef>
                <a:spcPts val="0"/>
              </a:spcBef>
              <a:spcAft>
                <a:spcPts val="0"/>
              </a:spcAft>
              <a:buNone/>
            </a:pPr>
            <a:r>
              <a:rPr lang="en-US" sz="1500"/>
              <a:t>le focus ER reste limité. On observe effectivement une baisse des investissements conjointement à une hausse du score économique. On a observé lors de notre analyse qu'il semble y avoir un lien entre nucléaire et ER : les I en ER baissent quand ceux du nucléaire augmentent et inversement. Attention cependant à cette conclusion qui n'est pas assez documentée (scope trop court) </a:t>
            </a:r>
            <a:endParaRPr sz="1500"/>
          </a:p>
        </p:txBody>
      </p:sp>
      <p:sp>
        <p:nvSpPr>
          <p:cNvPr id="544" name="Google Shape;544;p1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45" name="Google Shape;545;p1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2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563" name="Google Shape;563;p2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1.7.2013</a:t>
            </a:r>
            <a:endParaRPr/>
          </a:p>
        </p:txBody>
      </p:sp>
      <p:sp>
        <p:nvSpPr>
          <p:cNvPr id="564" name="Google Shape;564;p27: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p2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On constate que même s'ils augmentent leurs investissements, la part ER reste faible</a:t>
            </a:r>
            <a:endParaRPr/>
          </a:p>
          <a:p>
            <a:pPr indent="0" lvl="0" marL="0" rtl="0" algn="l">
              <a:spcBef>
                <a:spcPts val="0"/>
              </a:spcBef>
              <a:spcAft>
                <a:spcPts val="0"/>
              </a:spcAft>
              <a:buClr>
                <a:schemeClr val="dk1"/>
              </a:buClr>
              <a:buSzPts val="1200"/>
              <a:buFont typeface="Calibri"/>
              <a:buNone/>
            </a:pPr>
            <a:r>
              <a:rPr lang="en-US"/>
              <a:t>c'est un pays très porté sur le nucléaire comme la France (la raison principale est que les ER ne sont pas encore rentables et ne sont donc pas encore en mesure de concurrencer les centrales électriques conventionnelles) </a:t>
            </a:r>
            <a:endParaRPr/>
          </a:p>
          <a:p>
            <a:pPr indent="0" lvl="0" marL="0" rtl="0" algn="l">
              <a:spcBef>
                <a:spcPts val="0"/>
              </a:spcBef>
              <a:spcAft>
                <a:spcPts val="0"/>
              </a:spcAft>
              <a:buClr>
                <a:schemeClr val="dk1"/>
              </a:buClr>
              <a:buSzPts val="1200"/>
              <a:buFont typeface="Calibri"/>
              <a:buNone/>
            </a:pPr>
            <a:r>
              <a:t/>
            </a:r>
            <a:endParaRPr/>
          </a:p>
        </p:txBody>
      </p:sp>
      <p:sp>
        <p:nvSpPr>
          <p:cNvPr id="566" name="Google Shape;566;p2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567" name="Google Shape;567;p2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2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598" name="Google Shape;598;p2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1.7.2013</a:t>
            </a:r>
            <a:endParaRPr/>
          </a:p>
        </p:txBody>
      </p:sp>
      <p:sp>
        <p:nvSpPr>
          <p:cNvPr id="599" name="Google Shape;599;p28: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2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Le Danemark est un pays leader en matière de production et d'utilisation d'énergies renouvelables. Les sources d'énergie renouvelables ont produit collectivement 81 % de la production d'électricité du Danemark en 2022 et devraient fournir 100 % de la production nationale d'électricité à partir de 2030.En incluant l'utilisation de l'énergie dans les secteurs du chauffage/refroidissement et des transports, le Danemark devrait atteindre 100 % d'énergie renouvelable en 2050, contre 34 % en 2021.</a:t>
            </a:r>
            <a:endParaRPr/>
          </a:p>
          <a:p>
            <a:pPr indent="0" lvl="0" marL="0" rtl="0" algn="l">
              <a:spcBef>
                <a:spcPts val="0"/>
              </a:spcBef>
              <a:spcAft>
                <a:spcPts val="0"/>
              </a:spcAft>
              <a:buClr>
                <a:schemeClr val="dk1"/>
              </a:buClr>
              <a:buSzPts val="1200"/>
              <a:buFont typeface="Calibri"/>
              <a:buNone/>
            </a:pPr>
            <a:r>
              <a:t/>
            </a:r>
            <a:endParaRPr/>
          </a:p>
        </p:txBody>
      </p:sp>
      <p:sp>
        <p:nvSpPr>
          <p:cNvPr id="601" name="Google Shape;601;p2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602" name="Google Shape;602;p2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2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2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2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45" name="Google Shape;645;p2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646" name="Google Shape;646;p21: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p2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1400">
                <a:latin typeface="Arial"/>
                <a:ea typeface="Arial"/>
                <a:cs typeface="Arial"/>
                <a:sym typeface="Arial"/>
              </a:rPr>
              <a:t>Cluster High composé de 6 pays : USA, Allemagne, Suède, Suisse, Finlande, Pays-bas</a:t>
            </a:r>
            <a:endParaRPr b="1" sz="1400">
              <a:latin typeface="Arial"/>
              <a:ea typeface="Arial"/>
              <a:cs typeface="Arial"/>
              <a:sym typeface="Arial"/>
            </a:endParaRPr>
          </a:p>
          <a:p>
            <a:pPr indent="0" lvl="0" marL="0" rtl="0" algn="l">
              <a:spcBef>
                <a:spcPts val="0"/>
              </a:spcBef>
              <a:spcAft>
                <a:spcPts val="0"/>
              </a:spcAft>
              <a:buClr>
                <a:schemeClr val="dk1"/>
              </a:buClr>
              <a:buFont typeface="Arial"/>
              <a:buNone/>
            </a:pPr>
            <a:r>
              <a:t/>
            </a:r>
            <a:endParaRPr b="1" sz="1400">
              <a:latin typeface="Arial"/>
              <a:ea typeface="Arial"/>
              <a:cs typeface="Arial"/>
              <a:sym typeface="Arial"/>
            </a:endParaRPr>
          </a:p>
          <a:p>
            <a:pPr indent="0" lvl="0" marL="0" rtl="0" algn="l">
              <a:spcBef>
                <a:spcPts val="0"/>
              </a:spcBef>
              <a:spcAft>
                <a:spcPts val="0"/>
              </a:spcAft>
              <a:buClr>
                <a:schemeClr val="dk1"/>
              </a:buClr>
              <a:buFont typeface="Arial"/>
              <a:buNone/>
            </a:pPr>
            <a:r>
              <a:rPr b="1" lang="en-US" sz="1400">
                <a:latin typeface="Arial"/>
                <a:ea typeface="Arial"/>
                <a:cs typeface="Arial"/>
                <a:sym typeface="Arial"/>
              </a:rPr>
              <a:t>Score économique moyen 5.58 / 7</a:t>
            </a:r>
            <a:endParaRPr b="1" sz="1400">
              <a:latin typeface="Arial"/>
              <a:ea typeface="Arial"/>
              <a:cs typeface="Arial"/>
              <a:sym typeface="Arial"/>
            </a:endParaRPr>
          </a:p>
          <a:p>
            <a:pPr indent="0" lvl="0" marL="0" rtl="0" algn="l">
              <a:spcBef>
                <a:spcPts val="0"/>
              </a:spcBef>
              <a:spcAft>
                <a:spcPts val="0"/>
              </a:spcAft>
              <a:buClr>
                <a:schemeClr val="dk1"/>
              </a:buClr>
              <a:buFont typeface="Arial"/>
              <a:buNone/>
            </a:pPr>
            <a:r>
              <a:t/>
            </a:r>
            <a:endParaRPr b="1" sz="1400">
              <a:latin typeface="Arial"/>
              <a:ea typeface="Arial"/>
              <a:cs typeface="Arial"/>
              <a:sym typeface="Arial"/>
            </a:endParaRPr>
          </a:p>
          <a:p>
            <a:pPr indent="0" lvl="0" marL="0" rtl="0" algn="l">
              <a:spcBef>
                <a:spcPts val="0"/>
              </a:spcBef>
              <a:spcAft>
                <a:spcPts val="0"/>
              </a:spcAft>
              <a:buClr>
                <a:schemeClr val="dk1"/>
              </a:buClr>
              <a:buFont typeface="Arial"/>
              <a:buNone/>
            </a:pPr>
            <a:r>
              <a:rPr b="1" lang="en-US" sz="1400">
                <a:latin typeface="Arial"/>
                <a:ea typeface="Arial"/>
                <a:cs typeface="Arial"/>
                <a:sym typeface="Arial"/>
              </a:rPr>
              <a:t>PIB : Remarquons sur ce graphique une croissance globale du PIB pour ce cluster. Dans nos analyses, il y avait une grande différence entre les PIBs de ce cluster notamment celui des USA et de l’Allemagne étant plus </a:t>
            </a:r>
            <a:r>
              <a:rPr b="1" lang="en-US" sz="1400">
                <a:latin typeface="Arial"/>
                <a:ea typeface="Arial"/>
                <a:cs typeface="Arial"/>
                <a:sym typeface="Arial"/>
              </a:rPr>
              <a:t>conséquent</a:t>
            </a:r>
            <a:r>
              <a:rPr b="1" lang="en-US" sz="1400">
                <a:latin typeface="Arial"/>
                <a:ea typeface="Arial"/>
                <a:cs typeface="Arial"/>
                <a:sym typeface="Arial"/>
              </a:rPr>
              <a:t> que ceux du reste du cluster.</a:t>
            </a:r>
            <a:endParaRPr b="1" sz="1400">
              <a:latin typeface="Arial"/>
              <a:ea typeface="Arial"/>
              <a:cs typeface="Arial"/>
              <a:sym typeface="Arial"/>
            </a:endParaRPr>
          </a:p>
          <a:p>
            <a:pPr indent="0" lvl="0" marL="0" rtl="0" algn="l">
              <a:spcBef>
                <a:spcPts val="0"/>
              </a:spcBef>
              <a:spcAft>
                <a:spcPts val="0"/>
              </a:spcAft>
              <a:buClr>
                <a:schemeClr val="dk1"/>
              </a:buClr>
              <a:buFont typeface="Arial"/>
              <a:buNone/>
            </a:pPr>
            <a:r>
              <a:rPr b="1" lang="en-US" sz="1400">
                <a:latin typeface="Arial"/>
                <a:ea typeface="Arial"/>
                <a:cs typeface="Arial"/>
                <a:sym typeface="Arial"/>
              </a:rPr>
              <a:t> </a:t>
            </a:r>
            <a:endParaRPr b="1" sz="1400">
              <a:latin typeface="Arial"/>
              <a:ea typeface="Arial"/>
              <a:cs typeface="Arial"/>
              <a:sym typeface="Arial"/>
            </a:endParaRPr>
          </a:p>
          <a:p>
            <a:pPr indent="0" lvl="0" marL="0" rtl="0" algn="l">
              <a:spcBef>
                <a:spcPts val="0"/>
              </a:spcBef>
              <a:spcAft>
                <a:spcPts val="0"/>
              </a:spcAft>
              <a:buClr>
                <a:schemeClr val="dk1"/>
              </a:buClr>
              <a:buFont typeface="Arial"/>
              <a:buNone/>
            </a:pPr>
            <a:r>
              <a:rPr b="1" lang="en-US" sz="1400">
                <a:latin typeface="Arial"/>
                <a:ea typeface="Arial"/>
                <a:cs typeface="Arial"/>
                <a:sym typeface="Arial"/>
              </a:rPr>
              <a:t>CGI :</a:t>
            </a:r>
            <a:endParaRPr b="1" sz="1400">
              <a:latin typeface="Arial"/>
              <a:ea typeface="Arial"/>
              <a:cs typeface="Arial"/>
              <a:sym typeface="Arial"/>
            </a:endParaRPr>
          </a:p>
          <a:p>
            <a:pPr indent="0" lvl="0" marL="0" rtl="0" algn="l">
              <a:spcBef>
                <a:spcPts val="0"/>
              </a:spcBef>
              <a:spcAft>
                <a:spcPts val="0"/>
              </a:spcAft>
              <a:buClr>
                <a:schemeClr val="dk1"/>
              </a:buClr>
              <a:buFont typeface="Arial"/>
              <a:buNone/>
            </a:pPr>
            <a:r>
              <a:rPr b="1" lang="en-US" sz="1400">
                <a:latin typeface="Arial"/>
                <a:ea typeface="Arial"/>
                <a:cs typeface="Arial"/>
                <a:sym typeface="Arial"/>
              </a:rPr>
              <a:t>Très bon </a:t>
            </a:r>
            <a:r>
              <a:rPr b="1" lang="en-US" sz="1400">
                <a:latin typeface="Arial"/>
                <a:ea typeface="Arial"/>
                <a:cs typeface="Arial"/>
                <a:sym typeface="Arial"/>
              </a:rPr>
              <a:t>investissement</a:t>
            </a:r>
            <a:r>
              <a:rPr b="1" lang="en-US" sz="1400">
                <a:latin typeface="Arial"/>
                <a:ea typeface="Arial"/>
                <a:cs typeface="Arial"/>
                <a:sym typeface="Arial"/>
              </a:rPr>
              <a:t> sur le pilier Santé et </a:t>
            </a:r>
            <a:r>
              <a:rPr b="1" lang="en-US" sz="1400">
                <a:latin typeface="Arial"/>
                <a:ea typeface="Arial"/>
                <a:cs typeface="Arial"/>
                <a:sym typeface="Arial"/>
              </a:rPr>
              <a:t>Éducation</a:t>
            </a:r>
            <a:r>
              <a:rPr b="1" lang="en-US" sz="1400">
                <a:latin typeface="Arial"/>
                <a:ea typeface="Arial"/>
                <a:cs typeface="Arial"/>
                <a:sym typeface="Arial"/>
              </a:rPr>
              <a:t>, des </a:t>
            </a:r>
            <a:r>
              <a:rPr b="1" lang="en-US" sz="1400">
                <a:latin typeface="Arial"/>
                <a:ea typeface="Arial"/>
                <a:cs typeface="Arial"/>
                <a:sym typeface="Arial"/>
              </a:rPr>
              <a:t>investissement beaucoup plus faibles sur le</a:t>
            </a:r>
            <a:r>
              <a:rPr b="1" lang="en-US" sz="1400">
                <a:latin typeface="Arial"/>
                <a:ea typeface="Arial"/>
                <a:cs typeface="Arial"/>
                <a:sym typeface="Arial"/>
              </a:rPr>
              <a:t> pilier de la Taille du Marché. Il y a une nette amélio sur les piliers technologiques et environnement macroéconomique qui ont connu les plus importantes croissances sur la période.</a:t>
            </a:r>
            <a:endParaRPr b="1" sz="1400">
              <a:latin typeface="Arial"/>
              <a:ea typeface="Arial"/>
              <a:cs typeface="Arial"/>
              <a:sym typeface="Arial"/>
            </a:endParaRPr>
          </a:p>
          <a:p>
            <a:pPr indent="0" lvl="0" marL="0" rtl="0" algn="l">
              <a:spcBef>
                <a:spcPts val="0"/>
              </a:spcBef>
              <a:spcAft>
                <a:spcPts val="0"/>
              </a:spcAft>
              <a:buClr>
                <a:schemeClr val="dk1"/>
              </a:buClr>
              <a:buFont typeface="Arial"/>
              <a:buNone/>
            </a:pPr>
            <a:r>
              <a:t/>
            </a:r>
            <a:endParaRPr b="1" sz="1400">
              <a:latin typeface="Arial"/>
              <a:ea typeface="Arial"/>
              <a:cs typeface="Arial"/>
              <a:sym typeface="Arial"/>
            </a:endParaRPr>
          </a:p>
          <a:p>
            <a:pPr indent="0" lvl="0" marL="0" rtl="0" algn="l">
              <a:spcBef>
                <a:spcPts val="0"/>
              </a:spcBef>
              <a:spcAft>
                <a:spcPts val="0"/>
              </a:spcAft>
              <a:buClr>
                <a:schemeClr val="dk1"/>
              </a:buClr>
              <a:buFont typeface="Arial"/>
              <a:buNone/>
            </a:pPr>
            <a:r>
              <a:rPr b="1" lang="en-US" sz="1400">
                <a:latin typeface="Arial"/>
                <a:ea typeface="Arial"/>
                <a:cs typeface="Arial"/>
                <a:sym typeface="Arial"/>
              </a:rPr>
              <a:t>10% de la p</a:t>
            </a:r>
            <a:r>
              <a:rPr b="1" lang="en-US" sz="1400">
                <a:latin typeface="Arial"/>
                <a:ea typeface="Arial"/>
                <a:cs typeface="Arial"/>
                <a:sym typeface="Arial"/>
              </a:rPr>
              <a:t>art PIB de ce cluster</a:t>
            </a:r>
            <a:r>
              <a:rPr b="1" lang="en-US" sz="1400">
                <a:latin typeface="Arial"/>
                <a:ea typeface="Arial"/>
                <a:cs typeface="Arial"/>
                <a:sym typeface="Arial"/>
              </a:rPr>
              <a:t> sont consacrés aux investissements en énergies renouvelables avec en top pays, la Finlande qui investit pl</a:t>
            </a:r>
            <a:r>
              <a:rPr b="1" lang="en-US" sz="1400">
                <a:latin typeface="Arial"/>
                <a:ea typeface="Arial"/>
                <a:cs typeface="Arial"/>
                <a:sym typeface="Arial"/>
              </a:rPr>
              <a:t>us de 30% de son PIB</a:t>
            </a:r>
            <a:r>
              <a:rPr b="1" lang="en-US" sz="1400">
                <a:latin typeface="Arial"/>
                <a:ea typeface="Arial"/>
                <a:cs typeface="Arial"/>
                <a:sym typeface="Arial"/>
              </a:rPr>
              <a:t>. Et, au contraire, les USA qui investissent seulement 9% car ce n’est pas leur priorité. Preuve en est, ils n’ont pas signé le protocole de Kyoto servant à stabiliser les concentrations de gaz à effet de serre dans le monde.</a:t>
            </a:r>
            <a:endParaRPr b="1" sz="1400">
              <a:latin typeface="Arial"/>
              <a:ea typeface="Arial"/>
              <a:cs typeface="Arial"/>
              <a:sym typeface="Arial"/>
            </a:endParaRPr>
          </a:p>
        </p:txBody>
      </p:sp>
      <p:sp>
        <p:nvSpPr>
          <p:cNvPr id="648" name="Google Shape;648;p2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49" name="Google Shape;649;p2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2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400">
                <a:latin typeface="Arial"/>
                <a:ea typeface="Arial"/>
                <a:cs typeface="Arial"/>
                <a:sym typeface="Arial"/>
              </a:rPr>
              <a:t>En termes de répartition sur la période, ER, cross-cutting technologies et energy efficiency restent en tête des dépenses en énergie, montrant une nette priorité vers un mix énergétique plus vert. </a:t>
            </a:r>
            <a:endParaRPr b="1"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400">
                <a:latin typeface="Arial"/>
                <a:ea typeface="Arial"/>
                <a:cs typeface="Arial"/>
                <a:sym typeface="Arial"/>
              </a:rPr>
              <a:t>En effet, nous pouvons voir sur le deuxième graphique l’évolution des différents postes d’investissements sur la période. On constate que la tendance à évoluer vers un  </a:t>
            </a:r>
            <a:r>
              <a:rPr b="1" lang="en-US" sz="1400">
                <a:latin typeface="Arial"/>
                <a:ea typeface="Arial"/>
                <a:cs typeface="Arial"/>
                <a:sym typeface="Arial"/>
              </a:rPr>
              <a:t>modèle énergétique plus durable se vérifie dans le temps  malgré la baisse d’investissement que nous pouvons voir en 2016 au niveau des énergies renouvelables (ligne violette)</a:t>
            </a:r>
            <a:endParaRPr b="1" sz="1400">
              <a:latin typeface="Arial"/>
              <a:ea typeface="Arial"/>
              <a:cs typeface="Arial"/>
              <a:sym typeface="Arial"/>
            </a:endParaRPr>
          </a:p>
        </p:txBody>
      </p:sp>
      <p:sp>
        <p:nvSpPr>
          <p:cNvPr id="687" name="Google Shape;687;p2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2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00" name="Google Shape;700;p2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701" name="Google Shape;701;p23: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2" name="Google Shape;702;p2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sz="1400" u="none" strike="noStrike">
                <a:solidFill>
                  <a:srgbClr val="000000"/>
                </a:solidFill>
                <a:latin typeface="Arial"/>
                <a:ea typeface="Arial"/>
                <a:cs typeface="Arial"/>
                <a:sym typeface="Arial"/>
              </a:rPr>
              <a:t>Globalement pour le cluster high, il ne semble pas y avoir de corrélation entre le PIB, le score économique et le niveau d’investissement en énergie renouvelable (valeurs proches de zéro).</a:t>
            </a:r>
            <a:endParaRPr b="1" i="0" sz="1400" u="none" strike="noStrike">
              <a:solidFill>
                <a:srgbClr val="000000"/>
              </a:solidFill>
              <a:latin typeface="Arial"/>
              <a:ea typeface="Arial"/>
              <a:cs typeface="Arial"/>
              <a:sym typeface="Arial"/>
            </a:endParaRPr>
          </a:p>
          <a:p>
            <a:pPr indent="0" lvl="0" marL="0" rtl="0" algn="l">
              <a:spcBef>
                <a:spcPts val="0"/>
              </a:spcBef>
              <a:spcAft>
                <a:spcPts val="0"/>
              </a:spcAft>
              <a:buNone/>
            </a:pPr>
            <a:r>
              <a:t/>
            </a:r>
            <a:endParaRPr b="1" sz="1400">
              <a:solidFill>
                <a:srgbClr val="000000"/>
              </a:solidFill>
              <a:latin typeface="Arial"/>
              <a:ea typeface="Arial"/>
              <a:cs typeface="Arial"/>
              <a:sym typeface="Arial"/>
            </a:endParaRPr>
          </a:p>
          <a:p>
            <a:pPr indent="0" lvl="0" marL="0" rtl="0" algn="l">
              <a:spcBef>
                <a:spcPts val="0"/>
              </a:spcBef>
              <a:spcAft>
                <a:spcPts val="0"/>
              </a:spcAft>
              <a:buNone/>
            </a:pPr>
            <a:r>
              <a:rPr b="1" i="0" lang="en-US" sz="1400" u="none" strike="noStrike">
                <a:solidFill>
                  <a:srgbClr val="000000"/>
                </a:solidFill>
                <a:latin typeface="Arial"/>
                <a:ea typeface="Arial"/>
                <a:cs typeface="Arial"/>
                <a:sym typeface="Arial"/>
              </a:rPr>
              <a:t>Seule la Suisse semble suivre une tendance inverse :</a:t>
            </a:r>
            <a:endParaRPr b="1" i="0" sz="1400" u="none" strike="noStrike">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b="1" lang="en-US" sz="1400">
                <a:solidFill>
                  <a:srgbClr val="000000"/>
                </a:solidFill>
                <a:latin typeface="Arial"/>
                <a:ea typeface="Arial"/>
                <a:cs typeface="Arial"/>
                <a:sym typeface="Arial"/>
              </a:rPr>
              <a:t>Au niveau de la corrélation entre le PIB et les investissement en énergies renouvelables, nous constatons une corrélation positive forte (0,94). Ce qui signifie que lorsque le PIB augmente, les investissements en énergies renouvelables augmente aussi </a:t>
            </a:r>
            <a:endParaRPr b="1"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b="1" lang="en-US" sz="1400">
                <a:solidFill>
                  <a:srgbClr val="000000"/>
                </a:solidFill>
                <a:latin typeface="Arial"/>
                <a:ea typeface="Arial"/>
                <a:cs typeface="Arial"/>
                <a:sym typeface="Arial"/>
              </a:rPr>
              <a:t>Même constat au niveau de </a:t>
            </a:r>
            <a:r>
              <a:rPr b="1" lang="en-US" sz="1400">
                <a:latin typeface="Arial"/>
                <a:ea typeface="Arial"/>
                <a:cs typeface="Arial"/>
                <a:sym typeface="Arial"/>
              </a:rPr>
              <a:t>la corrélation entre le PIB et les investissement en énergies renouvelables, la correlation positive forte (0,92) démontre que lorsque le score économique augmente, les investissements en énergies renouvelables augmente aussi </a:t>
            </a:r>
            <a:endParaRPr b="1" sz="1400">
              <a:latin typeface="Arial"/>
              <a:ea typeface="Arial"/>
              <a:cs typeface="Arial"/>
              <a:sym typeface="Arial"/>
            </a:endParaRPr>
          </a:p>
          <a:p>
            <a:pPr indent="0" lvl="0" marL="0" rtl="0" algn="l">
              <a:spcBef>
                <a:spcPts val="0"/>
              </a:spcBef>
              <a:spcAft>
                <a:spcPts val="0"/>
              </a:spcAft>
              <a:buNone/>
            </a:pPr>
            <a:r>
              <a:t/>
            </a:r>
            <a:endParaRPr b="1" sz="1400">
              <a:latin typeface="Arial"/>
              <a:ea typeface="Arial"/>
              <a:cs typeface="Arial"/>
              <a:sym typeface="Arial"/>
            </a:endParaRPr>
          </a:p>
          <a:p>
            <a:pPr indent="0" lvl="0" marL="0" rtl="0" algn="l">
              <a:spcBef>
                <a:spcPts val="0"/>
              </a:spcBef>
              <a:spcAft>
                <a:spcPts val="0"/>
              </a:spcAft>
              <a:buNone/>
            </a:pPr>
            <a:r>
              <a:t/>
            </a:r>
            <a:endParaRPr b="1" sz="1400">
              <a:solidFill>
                <a:srgbClr val="000000"/>
              </a:solidFill>
              <a:latin typeface="Arial"/>
              <a:ea typeface="Arial"/>
              <a:cs typeface="Arial"/>
              <a:sym typeface="Arial"/>
            </a:endParaRPr>
          </a:p>
          <a:p>
            <a:pPr indent="0" lvl="0" marL="0" rtl="0" algn="l">
              <a:spcBef>
                <a:spcPts val="0"/>
              </a:spcBef>
              <a:spcAft>
                <a:spcPts val="0"/>
              </a:spcAft>
              <a:buNone/>
            </a:pPr>
            <a:r>
              <a:t/>
            </a:r>
            <a:endParaRPr b="1" sz="1400">
              <a:solidFill>
                <a:srgbClr val="000000"/>
              </a:solidFill>
              <a:latin typeface="Arial"/>
              <a:ea typeface="Arial"/>
              <a:cs typeface="Arial"/>
              <a:sym typeface="Arial"/>
            </a:endParaRPr>
          </a:p>
          <a:p>
            <a:pPr indent="0" lvl="0" marL="0" rtl="0" algn="l">
              <a:spcBef>
                <a:spcPts val="0"/>
              </a:spcBef>
              <a:spcAft>
                <a:spcPts val="0"/>
              </a:spcAft>
              <a:buNone/>
            </a:pPr>
            <a:r>
              <a:t/>
            </a:r>
            <a:endParaRPr b="1" sz="1400">
              <a:solidFill>
                <a:srgbClr val="000000"/>
              </a:solidFill>
              <a:latin typeface="Arial"/>
              <a:ea typeface="Arial"/>
              <a:cs typeface="Arial"/>
              <a:sym typeface="Arial"/>
            </a:endParaRPr>
          </a:p>
          <a:p>
            <a:pPr indent="0" lvl="0" marL="0" rtl="0" algn="l">
              <a:spcBef>
                <a:spcPts val="0"/>
              </a:spcBef>
              <a:spcAft>
                <a:spcPts val="0"/>
              </a:spcAft>
              <a:buNone/>
            </a:pPr>
            <a:r>
              <a:rPr b="1" i="0" lang="en-US" sz="1400" u="none" strike="noStrike">
                <a:solidFill>
                  <a:srgbClr val="000000"/>
                </a:solidFill>
                <a:latin typeface="Arial"/>
                <a:ea typeface="Arial"/>
                <a:cs typeface="Arial"/>
                <a:sym typeface="Arial"/>
              </a:rPr>
              <a:t>Ce qui signifie qu’une amélioration des indicateurs de santé influe positivement sur le niveau d’investissement en énergies renouvelables. </a:t>
            </a:r>
            <a:r>
              <a:rPr b="1" lang="en-US" sz="1400">
                <a:solidFill>
                  <a:srgbClr val="000000"/>
                </a:solidFill>
                <a:latin typeface="Arial"/>
                <a:ea typeface="Arial"/>
                <a:cs typeface="Arial"/>
                <a:sym typeface="Arial"/>
              </a:rPr>
              <a:t>Q</a:t>
            </a:r>
            <a:r>
              <a:rPr b="1" i="0" lang="en-US" sz="1400" u="none" strike="noStrike">
                <a:solidFill>
                  <a:srgbClr val="000000"/>
                </a:solidFill>
                <a:latin typeface="Arial"/>
                <a:ea typeface="Arial"/>
                <a:cs typeface="Arial"/>
                <a:sym typeface="Arial"/>
              </a:rPr>
              <a:t>uand le PI</a:t>
            </a:r>
            <a:r>
              <a:rPr b="1" lang="en-US" sz="1400">
                <a:solidFill>
                  <a:srgbClr val="000000"/>
                </a:solidFill>
                <a:latin typeface="Arial"/>
                <a:ea typeface="Arial"/>
                <a:cs typeface="Arial"/>
                <a:sym typeface="Arial"/>
              </a:rPr>
              <a:t>B augmente, les investissements dans les énergies renouvelables augmentent.</a:t>
            </a:r>
            <a:endParaRPr b="1" sz="1400">
              <a:latin typeface="Arial"/>
              <a:ea typeface="Arial"/>
              <a:cs typeface="Arial"/>
              <a:sym typeface="Arial"/>
            </a:endParaRPr>
          </a:p>
          <a:p>
            <a:pPr indent="0" lvl="0" marL="0" rtl="0" algn="l">
              <a:spcBef>
                <a:spcPts val="0"/>
              </a:spcBef>
              <a:spcAft>
                <a:spcPts val="0"/>
              </a:spcAft>
              <a:buNone/>
            </a:pPr>
            <a:br>
              <a:rPr lang="en-US" sz="1400">
                <a:latin typeface="Arial"/>
                <a:ea typeface="Arial"/>
                <a:cs typeface="Arial"/>
                <a:sym typeface="Arial"/>
              </a:rPr>
            </a:br>
            <a:endParaRPr sz="1400">
              <a:latin typeface="Arial"/>
              <a:ea typeface="Arial"/>
              <a:cs typeface="Arial"/>
              <a:sym typeface="Arial"/>
            </a:endParaRPr>
          </a:p>
        </p:txBody>
      </p:sp>
      <p:sp>
        <p:nvSpPr>
          <p:cNvPr id="703" name="Google Shape;703;p2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04" name="Google Shape;704;p2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2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721" name="Google Shape;721;p2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1.7.2013</a:t>
            </a:r>
            <a:endParaRPr/>
          </a:p>
        </p:txBody>
      </p:sp>
      <p:sp>
        <p:nvSpPr>
          <p:cNvPr id="722" name="Google Shape;722;p29: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p2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500"/>
              <a:t>Depuis 2012-2017, on observe une baisse des investissements dans les ER. Toutefois, cela ne reflète pas la situation générale du pays. Entre 2017 et 2023, les investissements dans les ER ont augmenté et la croissance devrait se poursuivre dans les années à venir (d'ici 2050).</a:t>
            </a:r>
            <a:endParaRPr sz="1500"/>
          </a:p>
        </p:txBody>
      </p:sp>
      <p:sp>
        <p:nvSpPr>
          <p:cNvPr id="724" name="Google Shape;724;p2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725" name="Google Shape;725;p2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3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6" name="Google Shape;756;p3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3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66" name="Google Shape;766;p3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767" name="Google Shape;767;p31: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 name="Google Shape;768;p3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336550" lvl="0" marL="457200" rtl="0" algn="l">
              <a:spcBef>
                <a:spcPts val="0"/>
              </a:spcBef>
              <a:spcAft>
                <a:spcPts val="0"/>
              </a:spcAft>
              <a:buSzPts val="1700"/>
              <a:buChar char="-"/>
            </a:pPr>
            <a:r>
              <a:rPr lang="en-US" sz="1700"/>
              <a:t>notre problématique était d'établir s'il existe un lien de corrélation entre la Santé Économique d'un pays et ses investissement en Énergies Renouvelables. </a:t>
            </a:r>
            <a:endParaRPr sz="1700"/>
          </a:p>
          <a:p>
            <a:pPr indent="-336550" lvl="0" marL="457200" rtl="0" algn="l">
              <a:spcBef>
                <a:spcPts val="0"/>
              </a:spcBef>
              <a:spcAft>
                <a:spcPts val="0"/>
              </a:spcAft>
              <a:buSzPts val="1700"/>
              <a:buChar char="-"/>
            </a:pPr>
            <a:r>
              <a:rPr lang="en-US" sz="1700"/>
              <a:t>nous ne pouvons pas conclure qu'il existe un lien fort de corrélation via les données que nous avons </a:t>
            </a:r>
            <a:endParaRPr sz="1700"/>
          </a:p>
          <a:p>
            <a:pPr indent="-336550" lvl="0" marL="457200" rtl="0" algn="l">
              <a:spcBef>
                <a:spcPts val="0"/>
              </a:spcBef>
              <a:spcAft>
                <a:spcPts val="0"/>
              </a:spcAft>
              <a:buSzPts val="1700"/>
              <a:buChar char="-"/>
            </a:pPr>
            <a:r>
              <a:rPr lang="en-US" sz="1700"/>
              <a:t>Cependant, quelques éléments nous ont frappé : </a:t>
            </a:r>
            <a:endParaRPr sz="1700"/>
          </a:p>
          <a:p>
            <a:pPr indent="-336550" lvl="1" marL="914400" rtl="0" algn="l">
              <a:spcBef>
                <a:spcPts val="0"/>
              </a:spcBef>
              <a:spcAft>
                <a:spcPts val="0"/>
              </a:spcAft>
              <a:buSzPts val="1700"/>
              <a:buChar char="-"/>
            </a:pPr>
            <a:r>
              <a:rPr lang="en-US" sz="1700"/>
              <a:t>pays économiquement moins développés &gt; plus rapidement vers les énergies renouvelables</a:t>
            </a:r>
            <a:endParaRPr sz="1700"/>
          </a:p>
          <a:p>
            <a:pPr indent="-336550" lvl="1" marL="914400" rtl="0" algn="l">
              <a:spcBef>
                <a:spcPts val="0"/>
              </a:spcBef>
              <a:spcAft>
                <a:spcPts val="0"/>
              </a:spcAft>
              <a:buSzPts val="1700"/>
              <a:buChar char="-"/>
            </a:pPr>
            <a:r>
              <a:rPr lang="en-US" sz="1700"/>
              <a:t>pays développés commencent leur transition mais peinent à abandonner leurs énergies principale (exemple France et Belgique avec le nucléaire). </a:t>
            </a:r>
            <a:endParaRPr sz="1700"/>
          </a:p>
          <a:p>
            <a:pPr indent="0" lvl="0" marL="0" rtl="0" algn="l">
              <a:spcBef>
                <a:spcPts val="0"/>
              </a:spcBef>
              <a:spcAft>
                <a:spcPts val="0"/>
              </a:spcAft>
              <a:buNone/>
            </a:pPr>
            <a:r>
              <a:rPr lang="en-US" sz="1700"/>
              <a:t>- On remarque aussi que, dans la plupart des pays, l'investissement en ER est couplé au poste de dépense dédié à l'efficience énergétique. Dans les pays de notre catégorie high, c'est d'ailleurs le 2e poste de dépense sur la période, devant les ER, ce qui suggère la dépendance aux énergies classiques.</a:t>
            </a:r>
            <a:endParaRPr sz="1700"/>
          </a:p>
          <a:p>
            <a:pPr indent="0" lvl="0" marL="0" rtl="0" algn="l">
              <a:spcBef>
                <a:spcPts val="0"/>
              </a:spcBef>
              <a:spcAft>
                <a:spcPts val="0"/>
              </a:spcAft>
              <a:buNone/>
            </a:pPr>
            <a:r>
              <a:rPr lang="en-US" sz="1700"/>
              <a:t>- Comme l’a indiqué Sophie, les énergies fossiles représentent encore 80% du global monde là où elles ne représentent que 15% sur notre analyse </a:t>
            </a:r>
            <a:endParaRPr sz="1700"/>
          </a:p>
        </p:txBody>
      </p:sp>
      <p:sp>
        <p:nvSpPr>
          <p:cNvPr id="769" name="Google Shape;769;p3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70" name="Google Shape;770;p3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3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77" name="Google Shape;777;p3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778" name="Google Shape;778;p32: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 name="Google Shape;779;p3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500"/>
              <a:t>Nous avons conscience des limites de notre analyse pour tirer des conclusions généralistes sur ces liens de corrélation. </a:t>
            </a:r>
            <a:endParaRPr sz="1500"/>
          </a:p>
          <a:p>
            <a:pPr indent="0" lvl="0" marL="0" rtl="0" algn="l">
              <a:spcBef>
                <a:spcPts val="0"/>
              </a:spcBef>
              <a:spcAft>
                <a:spcPts val="0"/>
              </a:spcAft>
              <a:buNone/>
            </a:pPr>
            <a:r>
              <a:rPr lang="en-US" sz="1500"/>
              <a:t>- Pour aller plus loin, il nous semble essentiel de pouvoir récolter plus de données au niveau mondial pour pouvoir analyser des pays dont le développement économique est encore faible. </a:t>
            </a:r>
            <a:endParaRPr sz="1500"/>
          </a:p>
          <a:p>
            <a:pPr indent="0" lvl="0" marL="0" rtl="0" algn="l">
              <a:spcBef>
                <a:spcPts val="0"/>
              </a:spcBef>
              <a:spcAft>
                <a:spcPts val="0"/>
              </a:spcAft>
              <a:buNone/>
            </a:pPr>
            <a:r>
              <a:rPr lang="en-US" sz="1500"/>
              <a:t>- Avec une vision plus globale, nous pourrions revoir la catégorisation pour réaliser une clusterisation basée sur les investissements en ER et la santé économique afin d'étudier des pays qui ont des schémas proches </a:t>
            </a:r>
            <a:endParaRPr sz="1500"/>
          </a:p>
          <a:p>
            <a:pPr indent="0" lvl="0" marL="0" rtl="0" algn="l">
              <a:spcBef>
                <a:spcPts val="0"/>
              </a:spcBef>
              <a:spcAft>
                <a:spcPts val="0"/>
              </a:spcAft>
              <a:buNone/>
            </a:pPr>
            <a:r>
              <a:rPr lang="en-US" sz="1500"/>
              <a:t>- Nous recommanderions de faire cette analyse sur une période plus longue et plus proche de notre actualité afin d'avoir les éléments les plus à jour dans une décennie où beaucoup se joue autour de ce sujet et où nous remarquons des accélérations autour du sujet en ER. </a:t>
            </a:r>
            <a:endParaRPr sz="1500"/>
          </a:p>
          <a:p>
            <a:pPr indent="0" lvl="0" marL="0" rtl="0" algn="l">
              <a:spcBef>
                <a:spcPts val="0"/>
              </a:spcBef>
              <a:spcAft>
                <a:spcPts val="0"/>
              </a:spcAft>
              <a:buNone/>
            </a:pPr>
            <a:r>
              <a:rPr lang="en-US" sz="1500"/>
              <a:t>Il nous semblerait aussi intéressant d'avoir une vision sur les innovations issues du secteur privé qui, grâce à des moyens plus élevés permettrait d'avoir une vision complète du sujet des ER au sein de chaque pays.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US" sz="1500"/>
              <a:t>Répondre aux questions : </a:t>
            </a:r>
            <a:endParaRPr sz="1500"/>
          </a:p>
          <a:p>
            <a:pPr indent="0" lvl="0" marL="0" rtl="0" algn="l">
              <a:spcBef>
                <a:spcPts val="0"/>
              </a:spcBef>
              <a:spcAft>
                <a:spcPts val="0"/>
              </a:spcAft>
              <a:buNone/>
            </a:pPr>
            <a:r>
              <a:rPr lang="en-US" sz="1500"/>
              <a:t>- Est-ce que les pays en développement misent sur les ER directement ? </a:t>
            </a:r>
            <a:endParaRPr sz="1500"/>
          </a:p>
          <a:p>
            <a:pPr indent="0" lvl="0" marL="0" rtl="0" algn="l">
              <a:spcBef>
                <a:spcPts val="0"/>
              </a:spcBef>
              <a:spcAft>
                <a:spcPts val="0"/>
              </a:spcAft>
              <a:buNone/>
            </a:pPr>
            <a:r>
              <a:rPr lang="en-US" sz="1500"/>
              <a:t>- est-ce qu'il existe des variations de focus en ER selon l'actualité ? </a:t>
            </a:r>
            <a:endParaRPr sz="1500"/>
          </a:p>
          <a:p>
            <a:pPr indent="0" lvl="0" marL="0" rtl="0" algn="l">
              <a:spcBef>
                <a:spcPts val="0"/>
              </a:spcBef>
              <a:spcAft>
                <a:spcPts val="0"/>
              </a:spcAft>
              <a:buNone/>
            </a:pPr>
            <a:r>
              <a:rPr lang="en-US" sz="1500"/>
              <a:t>- Quel est le rôle du secteur privé dans le développement en ER et les prises de positions politiques ? </a:t>
            </a:r>
            <a:endParaRPr sz="1500"/>
          </a:p>
        </p:txBody>
      </p:sp>
      <p:sp>
        <p:nvSpPr>
          <p:cNvPr id="780" name="Google Shape;780;p3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81" name="Google Shape;781;p3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3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Et merci la team !</a:t>
            </a:r>
            <a:endParaRPr/>
          </a:p>
        </p:txBody>
      </p:sp>
      <p:sp>
        <p:nvSpPr>
          <p:cNvPr id="791" name="Google Shape;791;p3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4" name="Google Shape;134;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35" name="Google Shape;135;p4: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50">
                <a:solidFill>
                  <a:srgbClr val="1D1C1D"/>
                </a:solidFill>
                <a:latin typeface="Arial"/>
                <a:ea typeface="Arial"/>
                <a:cs typeface="Arial"/>
                <a:sym typeface="Arial"/>
              </a:rPr>
              <a:t>Pour étudier notre sujet, nous avons 2 sources de données : </a:t>
            </a:r>
            <a:endParaRPr sz="1150">
              <a:solidFill>
                <a:srgbClr val="1D1C1D"/>
              </a:solidFill>
              <a:latin typeface="Arial"/>
              <a:ea typeface="Arial"/>
              <a:cs typeface="Arial"/>
              <a:sym typeface="Arial"/>
            </a:endParaRPr>
          </a:p>
          <a:p>
            <a:pPr indent="-301625" lvl="0" marL="457200" rtl="0" algn="l">
              <a:spcBef>
                <a:spcPts val="0"/>
              </a:spcBef>
              <a:spcAft>
                <a:spcPts val="0"/>
              </a:spcAft>
              <a:buClr>
                <a:srgbClr val="1D1C1D"/>
              </a:buClr>
              <a:buSzPts val="1150"/>
              <a:buFont typeface="Arial"/>
              <a:buChar char="-"/>
            </a:pPr>
            <a:r>
              <a:rPr lang="en-US" sz="1150">
                <a:solidFill>
                  <a:srgbClr val="1D1C1D"/>
                </a:solidFill>
                <a:latin typeface="Arial"/>
                <a:ea typeface="Arial"/>
                <a:cs typeface="Arial"/>
                <a:sym typeface="Arial"/>
              </a:rPr>
              <a:t>une de l'IEA (agence internationale de l'énergie) qui nous donne l'ensemble des investissements réalisés par une trentaine de pays sur les différents types d'énergies depuis 1998  </a:t>
            </a:r>
            <a:endParaRPr sz="1150">
              <a:solidFill>
                <a:srgbClr val="1D1C1D"/>
              </a:solidFill>
              <a:latin typeface="Arial"/>
              <a:ea typeface="Arial"/>
              <a:cs typeface="Arial"/>
              <a:sym typeface="Arial"/>
            </a:endParaRPr>
          </a:p>
          <a:p>
            <a:pPr indent="-301625" lvl="0" marL="457200" rtl="0" algn="l">
              <a:spcBef>
                <a:spcPts val="0"/>
              </a:spcBef>
              <a:spcAft>
                <a:spcPts val="0"/>
              </a:spcAft>
              <a:buClr>
                <a:srgbClr val="1D1C1D"/>
              </a:buClr>
              <a:buSzPts val="1150"/>
              <a:buFont typeface="Arial"/>
              <a:buChar char="-"/>
            </a:pPr>
            <a:r>
              <a:rPr lang="en-US" sz="1150">
                <a:solidFill>
                  <a:srgbClr val="1D1C1D"/>
                </a:solidFill>
                <a:latin typeface="Arial"/>
                <a:ea typeface="Arial"/>
                <a:cs typeface="Arial"/>
                <a:sym typeface="Arial"/>
              </a:rPr>
              <a:t>et une autre du WEF (World Economic Forum) qui évalue sur plus de 160 critères, la santé économique de l'ensemble des pays du monde → nous nous focaliserons sur 2 indicateurs clés pour notre étude : le PIB et le GCI qui est l’Indice Global de Compétitivité</a:t>
            </a:r>
            <a:endParaRPr sz="1150">
              <a:solidFill>
                <a:srgbClr val="1D1C1D"/>
              </a:solidFill>
              <a:latin typeface="Arial"/>
              <a:ea typeface="Arial"/>
              <a:cs typeface="Arial"/>
              <a:sym typeface="Arial"/>
            </a:endParaRPr>
          </a:p>
        </p:txBody>
      </p:sp>
      <p:sp>
        <p:nvSpPr>
          <p:cNvPr id="137" name="Google Shape;137;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8" name="Google Shape;138;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61" name="Google Shape;161;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62" name="Google Shape;162;p5: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Note de 1 à 7 qui est attribuée aux pays, sur 12 critères de notation, macro et microéconomiques </a:t>
            </a:r>
            <a:endParaRPr/>
          </a:p>
          <a:p>
            <a:pPr indent="-317500" lvl="0" marL="457200" rtl="0" algn="l">
              <a:spcBef>
                <a:spcPts val="0"/>
              </a:spcBef>
              <a:spcAft>
                <a:spcPts val="0"/>
              </a:spcAft>
              <a:buSzPts val="1400"/>
              <a:buChar char="-"/>
            </a:pPr>
            <a:r>
              <a:rPr lang="en-US"/>
              <a:t>On s’intéresse à des indicateurs comme les </a:t>
            </a:r>
            <a:r>
              <a:rPr lang="en-US"/>
              <a:t>institutions</a:t>
            </a:r>
            <a:r>
              <a:rPr lang="en-US"/>
              <a:t>, les infrastructures, la santé, les marchés financiers etc.</a:t>
            </a:r>
            <a:endParaRPr/>
          </a:p>
          <a:p>
            <a:pPr indent="-317500" lvl="0" marL="457200" rtl="0" algn="l">
              <a:spcBef>
                <a:spcPts val="0"/>
              </a:spcBef>
              <a:spcAft>
                <a:spcPts val="0"/>
              </a:spcAft>
              <a:buSzPts val="1400"/>
              <a:buChar char="-"/>
            </a:pPr>
            <a:r>
              <a:rPr lang="en-US"/>
              <a:t>En résumé : GCI = vue d’ensemble de la santé d’un pays</a:t>
            </a:r>
            <a:endParaRPr/>
          </a:p>
        </p:txBody>
      </p:sp>
      <p:sp>
        <p:nvSpPr>
          <p:cNvPr id="164" name="Google Shape;164;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65" name="Google Shape;165;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3" name="Google Shape;213;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14" name="Google Shape;214;p6: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 contexte étant posé, la question qui a </a:t>
            </a:r>
            <a:r>
              <a:rPr lang="en-US"/>
              <a:t>nourri</a:t>
            </a:r>
            <a:r>
              <a:rPr lang="en-US"/>
              <a:t> nos réflexions est la suivante :</a:t>
            </a:r>
            <a:endParaRPr/>
          </a:p>
          <a:p>
            <a:pPr indent="0" lvl="0" marL="0" rtl="0" algn="l">
              <a:spcBef>
                <a:spcPts val="0"/>
              </a:spcBef>
              <a:spcAft>
                <a:spcPts val="0"/>
              </a:spcAft>
              <a:buNone/>
            </a:pPr>
            <a:r>
              <a:rPr lang="en-US"/>
              <a:t>Existe-t-il des liens de corrélation entre santé économique et investissements en énergies renouvelables ?</a:t>
            </a:r>
            <a:endParaRPr/>
          </a:p>
        </p:txBody>
      </p:sp>
      <p:sp>
        <p:nvSpPr>
          <p:cNvPr id="216" name="Google Shape;216;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7" name="Google Shape;217;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28" name="Google Shape;228;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29" name="Google Shape;229;p7: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50">
                <a:solidFill>
                  <a:srgbClr val="1D1C1D"/>
                </a:solidFill>
                <a:latin typeface="Arial"/>
                <a:ea typeface="Arial"/>
                <a:cs typeface="Arial"/>
                <a:sym typeface="Arial"/>
              </a:rPr>
              <a:t>Avec les données dont nous disposons et pour pouvoir mener l'analyse sur des données cohérentes et exploitables, nous nous sommes concentrés sur 26 pays avec une sur-représentation des pays européens sur la période allant de 2007 à 2017</a:t>
            </a:r>
            <a:endParaRPr/>
          </a:p>
        </p:txBody>
      </p:sp>
      <p:sp>
        <p:nvSpPr>
          <p:cNvPr id="231" name="Google Shape;231;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2" name="Google Shape;232;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55" name="Google Shape;255;p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56" name="Google Shape;256;p9: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Sur notre période d'étude 2007-2017 le PIB de nos pays d'analyse est en relative croissance avec en tête des pays drivant la croissance, les Etats-Unis, le Japon et l'Allemagne.</a:t>
            </a:r>
            <a:endParaRPr/>
          </a:p>
          <a:p>
            <a:pPr indent="0" lvl="0" marL="0" rtl="0" algn="l">
              <a:spcBef>
                <a:spcPts val="0"/>
              </a:spcBef>
              <a:spcAft>
                <a:spcPts val="0"/>
              </a:spcAft>
              <a:buNone/>
            </a:pPr>
            <a:r>
              <a:rPr lang="en-US"/>
              <a:t>En bas de l’échelle : Estonie, Luxembourg, Lithuanie</a:t>
            </a:r>
            <a:endParaRPr/>
          </a:p>
        </p:txBody>
      </p:sp>
      <p:sp>
        <p:nvSpPr>
          <p:cNvPr id="258" name="Google Shape;258;p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59" name="Google Shape;259;p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3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4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4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4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4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3"/>
          <p:cNvSpPr/>
          <p:nvPr>
            <p:ph idx="2" type="pic"/>
          </p:nvPr>
        </p:nvSpPr>
        <p:spPr>
          <a:xfrm>
            <a:off x="1792288" y="612775"/>
            <a:ext cx="5486400" cy="4114800"/>
          </a:xfrm>
          <a:prstGeom prst="rect">
            <a:avLst/>
          </a:prstGeom>
          <a:noFill/>
          <a:ln>
            <a:noFill/>
          </a:ln>
        </p:spPr>
      </p:sp>
      <p:sp>
        <p:nvSpPr>
          <p:cNvPr id="68" name="Google Shape;68;p4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3.jpg"/><Relationship Id="rId4" Type="http://schemas.openxmlformats.org/officeDocument/2006/relationships/image" Target="../media/image53.jp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25.png"/><Relationship Id="rId13" Type="http://schemas.openxmlformats.org/officeDocument/2006/relationships/image" Target="../media/image28.png"/><Relationship Id="rId12"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35.png"/><Relationship Id="rId9"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37.png"/><Relationship Id="rId5" Type="http://schemas.openxmlformats.org/officeDocument/2006/relationships/image" Target="../media/image44.png"/><Relationship Id="rId6" Type="http://schemas.openxmlformats.org/officeDocument/2006/relationships/image" Target="../media/image48.png"/></Relationships>
</file>

<file path=ppt/slides/_rels/slide16.xml.rels><?xml version="1.0" encoding="UTF-8" standalone="yes"?><Relationships xmlns="http://schemas.openxmlformats.org/package/2006/relationships"><Relationship Id="rId11" Type="http://schemas.openxmlformats.org/officeDocument/2006/relationships/image" Target="../media/image57.png"/><Relationship Id="rId10"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40.png"/><Relationship Id="rId9" Type="http://schemas.openxmlformats.org/officeDocument/2006/relationships/image" Target="../media/image52.png"/><Relationship Id="rId5" Type="http://schemas.openxmlformats.org/officeDocument/2006/relationships/image" Target="../media/image36.png"/><Relationship Id="rId6" Type="http://schemas.openxmlformats.org/officeDocument/2006/relationships/image" Target="../media/image42.png"/><Relationship Id="rId7" Type="http://schemas.openxmlformats.org/officeDocument/2006/relationships/image" Target="../media/image49.png"/><Relationship Id="rId8" Type="http://schemas.openxmlformats.org/officeDocument/2006/relationships/image" Target="../media/image51.png"/></Relationships>
</file>

<file path=ppt/slides/_rels/slide17.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image" Target="../media/image57.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0.png"/><Relationship Id="rId4" Type="http://schemas.openxmlformats.org/officeDocument/2006/relationships/image" Target="../media/image38.png"/><Relationship Id="rId9" Type="http://schemas.openxmlformats.org/officeDocument/2006/relationships/image" Target="../media/image34.png"/><Relationship Id="rId5" Type="http://schemas.openxmlformats.org/officeDocument/2006/relationships/image" Target="../media/image40.png"/><Relationship Id="rId6" Type="http://schemas.openxmlformats.org/officeDocument/2006/relationships/image" Target="../media/image36.png"/><Relationship Id="rId7" Type="http://schemas.openxmlformats.org/officeDocument/2006/relationships/image" Target="../media/image42.png"/><Relationship Id="rId8"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25.png"/><Relationship Id="rId13" Type="http://schemas.openxmlformats.org/officeDocument/2006/relationships/image" Target="../media/image66.png"/><Relationship Id="rId12"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35.png"/><Relationship Id="rId9"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5.jpg"/><Relationship Id="rId4" Type="http://schemas.openxmlformats.org/officeDocument/2006/relationships/image" Target="../media/image1.jp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3.png"/><Relationship Id="rId4" Type="http://schemas.openxmlformats.org/officeDocument/2006/relationships/image" Target="../media/image9.png"/><Relationship Id="rId5" Type="http://schemas.openxmlformats.org/officeDocument/2006/relationships/image" Target="../media/image75.png"/><Relationship Id="rId6"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74.png"/><Relationship Id="rId5" Type="http://schemas.openxmlformats.org/officeDocument/2006/relationships/image" Target="../media/image48.png"/><Relationship Id="rId6" Type="http://schemas.openxmlformats.org/officeDocument/2006/relationships/image" Target="../media/image70.png"/></Relationships>
</file>

<file path=ppt/slides/_rels/slide22.xml.rels><?xml version="1.0" encoding="UTF-8" standalone="yes"?><Relationships xmlns="http://schemas.openxmlformats.org/package/2006/relationships"><Relationship Id="rId11" Type="http://schemas.openxmlformats.org/officeDocument/2006/relationships/image" Target="../media/image79.png"/><Relationship Id="rId10" Type="http://schemas.openxmlformats.org/officeDocument/2006/relationships/image" Target="../media/image72.pn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40.png"/><Relationship Id="rId9" Type="http://schemas.openxmlformats.org/officeDocument/2006/relationships/image" Target="../media/image57.png"/><Relationship Id="rId5" Type="http://schemas.openxmlformats.org/officeDocument/2006/relationships/image" Target="../media/image36.png"/><Relationship Id="rId6" Type="http://schemas.openxmlformats.org/officeDocument/2006/relationships/image" Target="../media/image42.png"/><Relationship Id="rId7" Type="http://schemas.openxmlformats.org/officeDocument/2006/relationships/image" Target="../media/image51.png"/><Relationship Id="rId8" Type="http://schemas.openxmlformats.org/officeDocument/2006/relationships/image" Target="../media/image34.png"/></Relationships>
</file>

<file path=ppt/slides/_rels/slide23.xml.rels><?xml version="1.0" encoding="UTF-8" standalone="yes"?><Relationships xmlns="http://schemas.openxmlformats.org/package/2006/relationships"><Relationship Id="rId11" Type="http://schemas.openxmlformats.org/officeDocument/2006/relationships/image" Target="../media/image69.png"/><Relationship Id="rId10" Type="http://schemas.openxmlformats.org/officeDocument/2006/relationships/image" Target="../media/image57.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9.png"/><Relationship Id="rId4" Type="http://schemas.openxmlformats.org/officeDocument/2006/relationships/image" Target="../media/image38.png"/><Relationship Id="rId9" Type="http://schemas.openxmlformats.org/officeDocument/2006/relationships/image" Target="../media/image34.png"/><Relationship Id="rId5" Type="http://schemas.openxmlformats.org/officeDocument/2006/relationships/image" Target="../media/image40.png"/><Relationship Id="rId6" Type="http://schemas.openxmlformats.org/officeDocument/2006/relationships/image" Target="../media/image36.png"/><Relationship Id="rId7" Type="http://schemas.openxmlformats.org/officeDocument/2006/relationships/image" Target="../media/image42.png"/><Relationship Id="rId8"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25.png"/><Relationship Id="rId13" Type="http://schemas.openxmlformats.org/officeDocument/2006/relationships/image" Target="../media/image82.png"/><Relationship Id="rId12"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35.png"/><Relationship Id="rId9"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34.png"/><Relationship Id="rId5" Type="http://schemas.openxmlformats.org/officeDocument/2006/relationships/image" Target="../media/image76.png"/><Relationship Id="rId6" Type="http://schemas.openxmlformats.org/officeDocument/2006/relationships/image" Target="../media/image7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83.png"/><Relationship Id="rId5" Type="http://schemas.openxmlformats.org/officeDocument/2006/relationships/image" Target="../media/image80.png"/><Relationship Id="rId6" Type="http://schemas.openxmlformats.org/officeDocument/2006/relationships/image" Target="../media/image48.png"/></Relationships>
</file>

<file path=ppt/slides/_rels/slide28.xml.rels><?xml version="1.0" encoding="UTF-8" standalone="yes"?><Relationships xmlns="http://schemas.openxmlformats.org/package/2006/relationships"><Relationship Id="rId11" Type="http://schemas.openxmlformats.org/officeDocument/2006/relationships/image" Target="../media/image84.png"/><Relationship Id="rId10" Type="http://schemas.openxmlformats.org/officeDocument/2006/relationships/image" Target="../media/image81.pn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40.png"/><Relationship Id="rId9" Type="http://schemas.openxmlformats.org/officeDocument/2006/relationships/image" Target="../media/image57.png"/><Relationship Id="rId5" Type="http://schemas.openxmlformats.org/officeDocument/2006/relationships/image" Target="../media/image36.png"/><Relationship Id="rId6" Type="http://schemas.openxmlformats.org/officeDocument/2006/relationships/image" Target="../media/image42.png"/><Relationship Id="rId7" Type="http://schemas.openxmlformats.org/officeDocument/2006/relationships/image" Target="../media/image51.png"/><Relationship Id="rId8"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8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2.jp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2.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16.jpg"/><Relationship Id="rId10" Type="http://schemas.openxmlformats.org/officeDocument/2006/relationships/image" Target="../media/image9.png"/><Relationship Id="rId9" Type="http://schemas.openxmlformats.org/officeDocument/2006/relationships/image" Target="../media/image86.jp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18.png"/><Relationship Id="rId8"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rot="-5400000">
            <a:off x="4914900" y="-4914900"/>
            <a:ext cx="10287000" cy="201168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9" name="Google Shape;89;p1"/>
          <p:cNvGrpSpPr/>
          <p:nvPr/>
        </p:nvGrpSpPr>
        <p:grpSpPr>
          <a:xfrm>
            <a:off x="9144000" y="1350063"/>
            <a:ext cx="8185485" cy="8185485"/>
            <a:chOff x="0" y="0"/>
            <a:chExt cx="812800" cy="812800"/>
          </a:xfrm>
        </p:grpSpPr>
        <p:sp>
          <p:nvSpPr>
            <p:cNvPr id="90" name="Google Shape;90;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alpha val="20392"/>
                </a:srgbClr>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2" name="Google Shape;92;p1"/>
          <p:cNvGrpSpPr/>
          <p:nvPr/>
        </p:nvGrpSpPr>
        <p:grpSpPr>
          <a:xfrm>
            <a:off x="9573973" y="1780036"/>
            <a:ext cx="7325539" cy="7325539"/>
            <a:chOff x="0" y="0"/>
            <a:chExt cx="812800" cy="812800"/>
          </a:xfrm>
        </p:grpSpPr>
        <p:sp>
          <p:nvSpPr>
            <p:cNvPr id="93" name="Google Shape;93;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5" name="Google Shape;95;p1"/>
          <p:cNvSpPr/>
          <p:nvPr/>
        </p:nvSpPr>
        <p:spPr>
          <a:xfrm>
            <a:off x="10065604" y="2271666"/>
            <a:ext cx="6469285" cy="6469285"/>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6" name="Google Shape;96;p1"/>
          <p:cNvGrpSpPr/>
          <p:nvPr/>
        </p:nvGrpSpPr>
        <p:grpSpPr>
          <a:xfrm>
            <a:off x="9412691" y="3886126"/>
            <a:ext cx="936805" cy="936805"/>
            <a:chOff x="0" y="0"/>
            <a:chExt cx="812800" cy="812800"/>
          </a:xfrm>
        </p:grpSpPr>
        <p:sp>
          <p:nvSpPr>
            <p:cNvPr id="97" name="Google Shape;97;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9" name="Google Shape;99;p1"/>
          <p:cNvGrpSpPr/>
          <p:nvPr/>
        </p:nvGrpSpPr>
        <p:grpSpPr>
          <a:xfrm>
            <a:off x="16287865" y="6370554"/>
            <a:ext cx="782540" cy="782540"/>
            <a:chOff x="0" y="0"/>
            <a:chExt cx="812800" cy="812800"/>
          </a:xfrm>
        </p:grpSpPr>
        <p:sp>
          <p:nvSpPr>
            <p:cNvPr id="100" name="Google Shape;100;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2" name="Google Shape;102;p1"/>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1"/>
          <p:cNvSpPr txBox="1"/>
          <p:nvPr/>
        </p:nvSpPr>
        <p:spPr>
          <a:xfrm>
            <a:off x="1310222" y="2443116"/>
            <a:ext cx="7175100" cy="4086300"/>
          </a:xfrm>
          <a:prstGeom prst="rect">
            <a:avLst/>
          </a:prstGeom>
          <a:noFill/>
          <a:ln>
            <a:noFill/>
          </a:ln>
        </p:spPr>
        <p:txBody>
          <a:bodyPr anchorCtr="0" anchor="t" bIns="0" lIns="0" spcFirstLastPara="1" rIns="0" wrap="square" tIns="0">
            <a:spAutoFit/>
          </a:bodyPr>
          <a:lstStyle/>
          <a:p>
            <a:pPr indent="0" lvl="0" marL="0" marR="0" rtl="0" algn="l">
              <a:lnSpc>
                <a:spcPct val="88000"/>
              </a:lnSpc>
              <a:spcBef>
                <a:spcPts val="0"/>
              </a:spcBef>
              <a:spcAft>
                <a:spcPts val="0"/>
              </a:spcAft>
              <a:buNone/>
            </a:pPr>
            <a:r>
              <a:rPr lang="en-US" sz="7542">
                <a:solidFill>
                  <a:srgbClr val="FFFFFF"/>
                </a:solidFill>
                <a:latin typeface="Yeseva One"/>
                <a:ea typeface="Yeseva One"/>
                <a:cs typeface="Yeseva One"/>
                <a:sym typeface="Yeseva One"/>
              </a:rPr>
              <a:t>Santé économique et énergies renouvelables</a:t>
            </a:r>
            <a:endParaRPr>
              <a:latin typeface="Yeseva One"/>
              <a:ea typeface="Yeseva One"/>
              <a:cs typeface="Yeseva One"/>
              <a:sym typeface="Yeseva One"/>
            </a:endParaRPr>
          </a:p>
        </p:txBody>
      </p:sp>
      <p:sp>
        <p:nvSpPr>
          <p:cNvPr id="104" name="Google Shape;104;p1"/>
          <p:cNvSpPr txBox="1"/>
          <p:nvPr/>
        </p:nvSpPr>
        <p:spPr>
          <a:xfrm>
            <a:off x="1310222" y="7353300"/>
            <a:ext cx="4404900" cy="2453100"/>
          </a:xfrm>
          <a:prstGeom prst="rect">
            <a:avLst/>
          </a:prstGeom>
          <a:noFill/>
          <a:ln>
            <a:noFill/>
          </a:ln>
        </p:spPr>
        <p:txBody>
          <a:bodyPr anchorCtr="0" anchor="t" bIns="0" lIns="0" spcFirstLastPara="1" rIns="0" wrap="square" tIns="0">
            <a:spAutoFit/>
          </a:bodyPr>
          <a:lstStyle/>
          <a:p>
            <a:pPr indent="0" lvl="0" marL="0" marR="0" rtl="0" algn="l">
              <a:lnSpc>
                <a:spcPct val="88011"/>
              </a:lnSpc>
              <a:spcBef>
                <a:spcPts val="0"/>
              </a:spcBef>
              <a:spcAft>
                <a:spcPts val="0"/>
              </a:spcAft>
              <a:buNone/>
            </a:pPr>
            <a:r>
              <a:rPr lang="en-US" sz="2177">
                <a:solidFill>
                  <a:srgbClr val="FFFFFF"/>
                </a:solidFill>
                <a:latin typeface="Verdana"/>
                <a:ea typeface="Verdana"/>
                <a:cs typeface="Verdana"/>
                <a:sym typeface="Verdana"/>
              </a:rPr>
              <a:t>18 Juillet 2024</a:t>
            </a:r>
            <a:endParaRPr>
              <a:latin typeface="Verdana"/>
              <a:ea typeface="Verdana"/>
              <a:cs typeface="Verdana"/>
              <a:sym typeface="Verdana"/>
            </a:endParaRPr>
          </a:p>
          <a:p>
            <a:pPr indent="0" lvl="0" marL="0" marR="0" rtl="0" algn="l">
              <a:lnSpc>
                <a:spcPct val="88011"/>
              </a:lnSpc>
              <a:spcBef>
                <a:spcPts val="0"/>
              </a:spcBef>
              <a:spcAft>
                <a:spcPts val="0"/>
              </a:spcAft>
              <a:buNone/>
            </a:pPr>
            <a:r>
              <a:t/>
            </a:r>
            <a:endParaRPr sz="2177">
              <a:solidFill>
                <a:srgbClr val="FFFFFF"/>
              </a:solidFill>
              <a:latin typeface="Verdana"/>
              <a:ea typeface="Verdana"/>
              <a:cs typeface="Verdana"/>
              <a:sym typeface="Verdana"/>
            </a:endParaRPr>
          </a:p>
          <a:p>
            <a:pPr indent="0" lvl="0" marL="0" marR="0" rtl="0" algn="l">
              <a:lnSpc>
                <a:spcPct val="114010"/>
              </a:lnSpc>
              <a:spcBef>
                <a:spcPts val="0"/>
              </a:spcBef>
              <a:spcAft>
                <a:spcPts val="0"/>
              </a:spcAft>
              <a:buNone/>
            </a:pPr>
            <a:r>
              <a:rPr lang="en-US" sz="2177">
                <a:solidFill>
                  <a:srgbClr val="FFFFFF"/>
                </a:solidFill>
                <a:latin typeface="Verdana"/>
                <a:ea typeface="Verdana"/>
                <a:cs typeface="Verdana"/>
                <a:sym typeface="Verdana"/>
              </a:rPr>
              <a:t>Virginie Bremond</a:t>
            </a:r>
            <a:endParaRPr>
              <a:latin typeface="Verdana"/>
              <a:ea typeface="Verdana"/>
              <a:cs typeface="Verdana"/>
              <a:sym typeface="Verdana"/>
            </a:endParaRPr>
          </a:p>
          <a:p>
            <a:pPr indent="0" lvl="0" marL="0" marR="0" rtl="0" algn="l">
              <a:lnSpc>
                <a:spcPct val="114010"/>
              </a:lnSpc>
              <a:spcBef>
                <a:spcPts val="0"/>
              </a:spcBef>
              <a:spcAft>
                <a:spcPts val="0"/>
              </a:spcAft>
              <a:buNone/>
            </a:pPr>
            <a:r>
              <a:rPr lang="en-US" sz="2177">
                <a:solidFill>
                  <a:srgbClr val="FFFFFF"/>
                </a:solidFill>
                <a:latin typeface="Verdana"/>
                <a:ea typeface="Verdana"/>
                <a:cs typeface="Verdana"/>
                <a:sym typeface="Verdana"/>
              </a:rPr>
              <a:t>Hera Brovina</a:t>
            </a:r>
            <a:endParaRPr sz="2177">
              <a:solidFill>
                <a:srgbClr val="FFFFFF"/>
              </a:solidFill>
              <a:latin typeface="Verdana"/>
              <a:ea typeface="Verdana"/>
              <a:cs typeface="Verdana"/>
              <a:sym typeface="Verdana"/>
            </a:endParaRPr>
          </a:p>
          <a:p>
            <a:pPr indent="0" lvl="0" marL="0" marR="0" rtl="0" algn="l">
              <a:lnSpc>
                <a:spcPct val="114010"/>
              </a:lnSpc>
              <a:spcBef>
                <a:spcPts val="0"/>
              </a:spcBef>
              <a:spcAft>
                <a:spcPts val="0"/>
              </a:spcAft>
              <a:buNone/>
            </a:pPr>
            <a:r>
              <a:rPr lang="en-US" sz="2177">
                <a:solidFill>
                  <a:srgbClr val="FFFFFF"/>
                </a:solidFill>
                <a:latin typeface="Verdana"/>
                <a:ea typeface="Verdana"/>
                <a:cs typeface="Verdana"/>
                <a:sym typeface="Verdana"/>
              </a:rPr>
              <a:t>Arthur Houdaille</a:t>
            </a:r>
            <a:endParaRPr>
              <a:latin typeface="Verdana"/>
              <a:ea typeface="Verdana"/>
              <a:cs typeface="Verdana"/>
              <a:sym typeface="Verdana"/>
            </a:endParaRPr>
          </a:p>
          <a:p>
            <a:pPr indent="0" lvl="0" marL="0" marR="0" rtl="0" algn="l">
              <a:lnSpc>
                <a:spcPct val="114010"/>
              </a:lnSpc>
              <a:spcBef>
                <a:spcPts val="0"/>
              </a:spcBef>
              <a:spcAft>
                <a:spcPts val="0"/>
              </a:spcAft>
              <a:buNone/>
            </a:pPr>
            <a:r>
              <a:rPr lang="en-US" sz="2177">
                <a:solidFill>
                  <a:srgbClr val="FFFFFF"/>
                </a:solidFill>
                <a:latin typeface="Verdana"/>
                <a:ea typeface="Verdana"/>
                <a:cs typeface="Verdana"/>
                <a:sym typeface="Verdana"/>
              </a:rPr>
              <a:t>Sophie Rojanathara</a:t>
            </a:r>
            <a:endParaRPr sz="2177">
              <a:solidFill>
                <a:srgbClr val="FFFFFF"/>
              </a:solidFill>
              <a:latin typeface="Verdana"/>
              <a:ea typeface="Verdana"/>
              <a:cs typeface="Verdana"/>
              <a:sym typeface="Verdana"/>
            </a:endParaRPr>
          </a:p>
          <a:p>
            <a:pPr indent="0" lvl="0" marL="0" marR="0" rtl="0" algn="l">
              <a:lnSpc>
                <a:spcPct val="114010"/>
              </a:lnSpc>
              <a:spcBef>
                <a:spcPts val="0"/>
              </a:spcBef>
              <a:spcAft>
                <a:spcPts val="0"/>
              </a:spcAft>
              <a:buNone/>
            </a:pPr>
            <a:r>
              <a:rPr lang="en-US" sz="2177">
                <a:solidFill>
                  <a:srgbClr val="FFFFFF"/>
                </a:solidFill>
                <a:latin typeface="Verdana"/>
                <a:ea typeface="Verdana"/>
                <a:cs typeface="Verdana"/>
                <a:sym typeface="Verdana"/>
              </a:rPr>
              <a:t>Marine Tassetto</a:t>
            </a:r>
            <a:endParaRPr sz="2177">
              <a:solidFill>
                <a:srgbClr val="FFFFFF"/>
              </a:solidFill>
              <a:latin typeface="Verdana"/>
              <a:ea typeface="Verdana"/>
              <a:cs typeface="Verdana"/>
              <a:sym typeface="Verdana"/>
            </a:endParaRPr>
          </a:p>
        </p:txBody>
      </p:sp>
      <p:grpSp>
        <p:nvGrpSpPr>
          <p:cNvPr id="105" name="Google Shape;105;p1"/>
          <p:cNvGrpSpPr/>
          <p:nvPr/>
        </p:nvGrpSpPr>
        <p:grpSpPr>
          <a:xfrm>
            <a:off x="14968142" y="2137293"/>
            <a:ext cx="459247" cy="459247"/>
            <a:chOff x="0" y="0"/>
            <a:chExt cx="812800" cy="812800"/>
          </a:xfrm>
        </p:grpSpPr>
        <p:sp>
          <p:nvSpPr>
            <p:cNvPr id="106" name="Google Shape;106;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grpSp>
        <p:nvGrpSpPr>
          <p:cNvPr id="283" name="Google Shape;283;p10"/>
          <p:cNvGrpSpPr/>
          <p:nvPr/>
        </p:nvGrpSpPr>
        <p:grpSpPr>
          <a:xfrm>
            <a:off x="11620675" y="-111767"/>
            <a:ext cx="6667326" cy="10391147"/>
            <a:chOff x="0" y="-38100"/>
            <a:chExt cx="2501291" cy="3801378"/>
          </a:xfrm>
        </p:grpSpPr>
        <p:sp>
          <p:nvSpPr>
            <p:cNvPr id="284" name="Google Shape;284;p10"/>
            <p:cNvSpPr/>
            <p:nvPr/>
          </p:nvSpPr>
          <p:spPr>
            <a:xfrm>
              <a:off x="0" y="0"/>
              <a:ext cx="2501291" cy="3763278"/>
            </a:xfrm>
            <a:custGeom>
              <a:rect b="b" l="l" r="r" t="t"/>
              <a:pathLst>
                <a:path extrusionOk="0" h="3763278" w="2501291">
                  <a:moveTo>
                    <a:pt x="0" y="0"/>
                  </a:moveTo>
                  <a:lnTo>
                    <a:pt x="2501291" y="0"/>
                  </a:lnTo>
                  <a:lnTo>
                    <a:pt x="2501291" y="3763278"/>
                  </a:lnTo>
                  <a:lnTo>
                    <a:pt x="0" y="3763278"/>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10"/>
            <p:cNvSpPr txBox="1"/>
            <p:nvPr/>
          </p:nvSpPr>
          <p:spPr>
            <a:xfrm>
              <a:off x="0" y="-38100"/>
              <a:ext cx="2501291" cy="3801378"/>
            </a:xfrm>
            <a:prstGeom prst="rect">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6" name="Google Shape;286;p10"/>
          <p:cNvSpPr/>
          <p:nvPr/>
        </p:nvSpPr>
        <p:spPr>
          <a:xfrm>
            <a:off x="352848" y="2107566"/>
            <a:ext cx="11104972" cy="8085862"/>
          </a:xfrm>
          <a:custGeom>
            <a:rect b="b" l="l" r="r" t="t"/>
            <a:pathLst>
              <a:path extrusionOk="0" h="6752286" w="9139895">
                <a:moveTo>
                  <a:pt x="0" y="0"/>
                </a:moveTo>
                <a:lnTo>
                  <a:pt x="9139895" y="0"/>
                </a:lnTo>
                <a:lnTo>
                  <a:pt x="9139895" y="6752286"/>
                </a:lnTo>
                <a:lnTo>
                  <a:pt x="0" y="675228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87" name="Google Shape;287;p10"/>
          <p:cNvGrpSpPr/>
          <p:nvPr/>
        </p:nvGrpSpPr>
        <p:grpSpPr>
          <a:xfrm>
            <a:off x="2147045" y="1644397"/>
            <a:ext cx="8328828" cy="868218"/>
            <a:chOff x="0" y="-9525"/>
            <a:chExt cx="1864649" cy="162305"/>
          </a:xfrm>
        </p:grpSpPr>
        <p:sp>
          <p:nvSpPr>
            <p:cNvPr id="288" name="Google Shape;288;p10"/>
            <p:cNvSpPr/>
            <p:nvPr/>
          </p:nvSpPr>
          <p:spPr>
            <a:xfrm>
              <a:off x="0" y="0"/>
              <a:ext cx="1864649" cy="152780"/>
            </a:xfrm>
            <a:custGeom>
              <a:rect b="b" l="l" r="r" t="t"/>
              <a:pathLst>
                <a:path extrusionOk="0" h="152780" w="1864649">
                  <a:moveTo>
                    <a:pt x="0" y="0"/>
                  </a:moveTo>
                  <a:lnTo>
                    <a:pt x="1864649" y="0"/>
                  </a:lnTo>
                  <a:lnTo>
                    <a:pt x="1864649" y="152780"/>
                  </a:lnTo>
                  <a:lnTo>
                    <a:pt x="0" y="1527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 name="Google Shape;289;p10"/>
            <p:cNvSpPr txBox="1"/>
            <p:nvPr/>
          </p:nvSpPr>
          <p:spPr>
            <a:xfrm>
              <a:off x="0" y="-9525"/>
              <a:ext cx="1864649" cy="16230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0" name="Google Shape;290;p10"/>
          <p:cNvSpPr txBox="1"/>
          <p:nvPr/>
        </p:nvSpPr>
        <p:spPr>
          <a:xfrm>
            <a:off x="11887200" y="2544114"/>
            <a:ext cx="6553200" cy="583237"/>
          </a:xfrm>
          <a:prstGeom prst="rect">
            <a:avLst/>
          </a:prstGeom>
          <a:noFill/>
          <a:ln>
            <a:noFill/>
          </a:ln>
        </p:spPr>
        <p:txBody>
          <a:bodyPr anchorCtr="0" anchor="t" bIns="0" lIns="0" spcFirstLastPara="1" rIns="0" wrap="square" tIns="0">
            <a:spAutoFit/>
          </a:bodyPr>
          <a:lstStyle/>
          <a:p>
            <a:pPr indent="0" lvl="0" marL="0" marR="0" rtl="0" algn="l">
              <a:lnSpc>
                <a:spcPct val="156687"/>
              </a:lnSpc>
              <a:spcBef>
                <a:spcPts val="0"/>
              </a:spcBef>
              <a:spcAft>
                <a:spcPts val="0"/>
              </a:spcAft>
              <a:buNone/>
            </a:pPr>
            <a:r>
              <a:rPr lang="en-US" sz="3200">
                <a:solidFill>
                  <a:srgbClr val="FFFFFF"/>
                </a:solidFill>
                <a:latin typeface="Yeseva One"/>
                <a:ea typeface="Yeseva One"/>
                <a:cs typeface="Yeseva One"/>
                <a:sym typeface="Yeseva One"/>
              </a:rPr>
              <a:t>REGROUPEMENT DE PAYS</a:t>
            </a:r>
            <a:endParaRPr/>
          </a:p>
        </p:txBody>
      </p:sp>
      <p:sp>
        <p:nvSpPr>
          <p:cNvPr id="291" name="Google Shape;291;p10"/>
          <p:cNvSpPr txBox="1"/>
          <p:nvPr/>
        </p:nvSpPr>
        <p:spPr>
          <a:xfrm>
            <a:off x="11887200" y="3921003"/>
            <a:ext cx="6394500" cy="3766500"/>
          </a:xfrm>
          <a:prstGeom prst="rect">
            <a:avLst/>
          </a:prstGeom>
          <a:noFill/>
          <a:ln>
            <a:noFill/>
          </a:ln>
        </p:spPr>
        <p:txBody>
          <a:bodyPr anchorCtr="0" anchor="t" bIns="0" lIns="0" spcFirstLastPara="1" rIns="0" wrap="square" tIns="0">
            <a:spAutoFit/>
          </a:bodyPr>
          <a:lstStyle/>
          <a:p>
            <a:pPr indent="0" lvl="0" marL="0" marR="0" rtl="0" algn="l">
              <a:lnSpc>
                <a:spcPct val="187250"/>
              </a:lnSpc>
              <a:spcBef>
                <a:spcPts val="0"/>
              </a:spcBef>
              <a:spcAft>
                <a:spcPts val="0"/>
              </a:spcAft>
              <a:buNone/>
            </a:pPr>
            <a:r>
              <a:rPr lang="en-US" sz="2000">
                <a:solidFill>
                  <a:srgbClr val="FFFFFF"/>
                </a:solidFill>
                <a:latin typeface="Verdana"/>
                <a:ea typeface="Verdana"/>
                <a:cs typeface="Verdana"/>
                <a:sym typeface="Verdana"/>
              </a:rPr>
              <a:t>3 catégories selon leur score de compétitivité globale (GCI, note de 1 à 7):</a:t>
            </a:r>
            <a:endParaRPr>
              <a:latin typeface="Verdana"/>
              <a:ea typeface="Verdana"/>
              <a:cs typeface="Verdana"/>
              <a:sym typeface="Verdana"/>
            </a:endParaRPr>
          </a:p>
          <a:p>
            <a:pPr indent="0" lvl="0" marL="0" marR="0" rtl="0" algn="l">
              <a:lnSpc>
                <a:spcPct val="187250"/>
              </a:lnSpc>
              <a:spcBef>
                <a:spcPts val="0"/>
              </a:spcBef>
              <a:spcAft>
                <a:spcPts val="0"/>
              </a:spcAft>
              <a:buNone/>
            </a:pPr>
            <a:r>
              <a:t/>
            </a:r>
            <a:endParaRPr sz="2000">
              <a:solidFill>
                <a:srgbClr val="FFFFFF"/>
              </a:solidFill>
              <a:latin typeface="Verdana"/>
              <a:ea typeface="Verdana"/>
              <a:cs typeface="Verdana"/>
              <a:sym typeface="Verdana"/>
            </a:endParaRPr>
          </a:p>
          <a:p>
            <a:pPr indent="-355600" lvl="0" marL="457200" marR="0" rtl="0" algn="l">
              <a:lnSpc>
                <a:spcPct val="187250"/>
              </a:lnSpc>
              <a:spcBef>
                <a:spcPts val="0"/>
              </a:spcBef>
              <a:spcAft>
                <a:spcPts val="0"/>
              </a:spcAft>
              <a:buClr>
                <a:srgbClr val="FFFFFF"/>
              </a:buClr>
              <a:buSzPts val="2000"/>
              <a:buFont typeface="Verdana"/>
              <a:buChar char="●"/>
            </a:pPr>
            <a:r>
              <a:rPr lang="en-US" sz="2000">
                <a:solidFill>
                  <a:srgbClr val="FFFFFF"/>
                </a:solidFill>
                <a:latin typeface="Verdana"/>
                <a:ea typeface="Verdana"/>
                <a:cs typeface="Verdana"/>
                <a:sym typeface="Verdana"/>
              </a:rPr>
              <a:t>Low (score allant </a:t>
            </a:r>
            <a:r>
              <a:rPr lang="en-US" sz="2000">
                <a:solidFill>
                  <a:srgbClr val="FFFFFF"/>
                </a:solidFill>
                <a:latin typeface="Verdana"/>
                <a:ea typeface="Verdana"/>
                <a:cs typeface="Verdana"/>
                <a:sym typeface="Verdana"/>
              </a:rPr>
              <a:t>jusqu'à</a:t>
            </a:r>
            <a:r>
              <a:rPr lang="en-US" sz="2000">
                <a:solidFill>
                  <a:srgbClr val="FFFFFF"/>
                </a:solidFill>
                <a:latin typeface="Verdana"/>
                <a:ea typeface="Verdana"/>
                <a:cs typeface="Verdana"/>
                <a:sym typeface="Verdana"/>
              </a:rPr>
              <a:t> 4,8)</a:t>
            </a:r>
            <a:endParaRPr>
              <a:latin typeface="Verdana"/>
              <a:ea typeface="Verdana"/>
              <a:cs typeface="Verdana"/>
              <a:sym typeface="Verdana"/>
            </a:endParaRPr>
          </a:p>
          <a:p>
            <a:pPr indent="-355600" lvl="0" marL="457200" marR="0" rtl="0" algn="l">
              <a:lnSpc>
                <a:spcPct val="187250"/>
              </a:lnSpc>
              <a:spcBef>
                <a:spcPts val="0"/>
              </a:spcBef>
              <a:spcAft>
                <a:spcPts val="0"/>
              </a:spcAft>
              <a:buClr>
                <a:srgbClr val="FFFFFF"/>
              </a:buClr>
              <a:buSzPts val="2000"/>
              <a:buFont typeface="Verdana"/>
              <a:buChar char="●"/>
            </a:pPr>
            <a:r>
              <a:rPr lang="en-US" sz="2000">
                <a:solidFill>
                  <a:srgbClr val="FFFFFF"/>
                </a:solidFill>
                <a:latin typeface="Verdana"/>
                <a:ea typeface="Verdana"/>
                <a:cs typeface="Verdana"/>
                <a:sym typeface="Verdana"/>
              </a:rPr>
              <a:t>Medium (score entre 4,8 et 5,5)</a:t>
            </a:r>
            <a:endParaRPr>
              <a:latin typeface="Verdana"/>
              <a:ea typeface="Verdana"/>
              <a:cs typeface="Verdana"/>
              <a:sym typeface="Verdana"/>
            </a:endParaRPr>
          </a:p>
          <a:p>
            <a:pPr indent="-355600" lvl="0" marL="457200" marR="0" rtl="0" algn="l">
              <a:lnSpc>
                <a:spcPct val="187250"/>
              </a:lnSpc>
              <a:spcBef>
                <a:spcPts val="0"/>
              </a:spcBef>
              <a:spcAft>
                <a:spcPts val="0"/>
              </a:spcAft>
              <a:buClr>
                <a:srgbClr val="FFFFFF"/>
              </a:buClr>
              <a:buSzPts val="2000"/>
              <a:buFont typeface="Verdana"/>
              <a:buChar char="●"/>
            </a:pPr>
            <a:r>
              <a:rPr lang="en-US" sz="2000">
                <a:solidFill>
                  <a:srgbClr val="FFFFFF"/>
                </a:solidFill>
                <a:latin typeface="Verdana"/>
                <a:ea typeface="Verdana"/>
                <a:cs typeface="Verdana"/>
                <a:sym typeface="Verdana"/>
              </a:rPr>
              <a:t>High (score au-delà de 5,5)</a:t>
            </a:r>
            <a:endParaRPr>
              <a:latin typeface="Verdana"/>
              <a:ea typeface="Verdana"/>
              <a:cs typeface="Verdana"/>
              <a:sym typeface="Verdana"/>
            </a:endParaRPr>
          </a:p>
          <a:p>
            <a:pPr indent="0" lvl="0" marL="0" marR="0" rtl="0" algn="l">
              <a:lnSpc>
                <a:spcPct val="187250"/>
              </a:lnSpc>
              <a:spcBef>
                <a:spcPts val="0"/>
              </a:spcBef>
              <a:spcAft>
                <a:spcPts val="0"/>
              </a:spcAft>
              <a:buNone/>
            </a:pPr>
            <a:r>
              <a:t/>
            </a:r>
            <a:endParaRPr sz="2000">
              <a:solidFill>
                <a:srgbClr val="FFFFFF"/>
              </a:solidFill>
              <a:latin typeface="Verdana"/>
              <a:ea typeface="Verdana"/>
              <a:cs typeface="Verdana"/>
              <a:sym typeface="Verdana"/>
            </a:endParaRPr>
          </a:p>
        </p:txBody>
      </p:sp>
      <p:sp>
        <p:nvSpPr>
          <p:cNvPr id="292" name="Google Shape;292;p10"/>
          <p:cNvSpPr txBox="1"/>
          <p:nvPr/>
        </p:nvSpPr>
        <p:spPr>
          <a:xfrm>
            <a:off x="1921099" y="2025425"/>
            <a:ext cx="8328900" cy="258600"/>
          </a:xfrm>
          <a:prstGeom prst="rect">
            <a:avLst/>
          </a:prstGeom>
          <a:noFill/>
          <a:ln>
            <a:noFill/>
          </a:ln>
        </p:spPr>
        <p:txBody>
          <a:bodyPr anchorCtr="0" anchor="t" bIns="0" lIns="0" spcFirstLastPara="1" rIns="0" wrap="square" tIns="0">
            <a:spAutoFit/>
          </a:bodyPr>
          <a:lstStyle/>
          <a:p>
            <a:pPr indent="0" lvl="0" marL="0" marR="0" rtl="0" algn="ctr">
              <a:lnSpc>
                <a:spcPct val="130077"/>
              </a:lnSpc>
              <a:spcBef>
                <a:spcPts val="0"/>
              </a:spcBef>
              <a:spcAft>
                <a:spcPts val="0"/>
              </a:spcAft>
              <a:buNone/>
            </a:pPr>
            <a:r>
              <a:rPr lang="en-US" sz="1679">
                <a:solidFill>
                  <a:srgbClr val="184420"/>
                </a:solidFill>
                <a:latin typeface="Verdana"/>
                <a:ea typeface="Verdana"/>
                <a:cs typeface="Verdana"/>
                <a:sym typeface="Verdana"/>
              </a:rPr>
              <a:t>Regroupement pays selon la moyenne score économique sur la période</a:t>
            </a:r>
            <a:endParaRPr>
              <a:latin typeface="Verdana"/>
              <a:ea typeface="Verdana"/>
              <a:cs typeface="Verdana"/>
              <a:sym typeface="Verdana"/>
            </a:endParaRPr>
          </a:p>
        </p:txBody>
      </p:sp>
      <p:sp>
        <p:nvSpPr>
          <p:cNvPr id="293" name="Google Shape;293;p10"/>
          <p:cNvSpPr/>
          <p:nvPr/>
        </p:nvSpPr>
        <p:spPr>
          <a:xfrm>
            <a:off x="1310222" y="77746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10"/>
          <p:cNvSpPr txBox="1"/>
          <p:nvPr/>
        </p:nvSpPr>
        <p:spPr>
          <a:xfrm>
            <a:off x="2147062" y="762000"/>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184420"/>
                </a:solidFill>
                <a:latin typeface="Yeseva One"/>
                <a:ea typeface="Yeseva One"/>
                <a:cs typeface="Yeseva One"/>
                <a:sym typeface="Yeseva One"/>
              </a:rPr>
              <a:t>Indicateurs macro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grpSp>
        <p:nvGrpSpPr>
          <p:cNvPr id="303" name="Google Shape;303;p11"/>
          <p:cNvGrpSpPr/>
          <p:nvPr/>
        </p:nvGrpSpPr>
        <p:grpSpPr>
          <a:xfrm>
            <a:off x="11620675" y="-111767"/>
            <a:ext cx="6667326" cy="10391147"/>
            <a:chOff x="0" y="-38100"/>
            <a:chExt cx="2501291" cy="3801378"/>
          </a:xfrm>
        </p:grpSpPr>
        <p:sp>
          <p:nvSpPr>
            <p:cNvPr id="304" name="Google Shape;304;p11"/>
            <p:cNvSpPr/>
            <p:nvPr/>
          </p:nvSpPr>
          <p:spPr>
            <a:xfrm>
              <a:off x="0" y="0"/>
              <a:ext cx="2501291" cy="3763278"/>
            </a:xfrm>
            <a:custGeom>
              <a:rect b="b" l="l" r="r" t="t"/>
              <a:pathLst>
                <a:path extrusionOk="0" h="3763278" w="2501291">
                  <a:moveTo>
                    <a:pt x="0" y="0"/>
                  </a:moveTo>
                  <a:lnTo>
                    <a:pt x="2501291" y="0"/>
                  </a:lnTo>
                  <a:lnTo>
                    <a:pt x="2501291" y="3763278"/>
                  </a:lnTo>
                  <a:lnTo>
                    <a:pt x="0" y="3763278"/>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11"/>
            <p:cNvSpPr txBox="1"/>
            <p:nvPr/>
          </p:nvSpPr>
          <p:spPr>
            <a:xfrm>
              <a:off x="0" y="-38100"/>
              <a:ext cx="2501291" cy="3801378"/>
            </a:xfrm>
            <a:prstGeom prst="rect">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6" name="Google Shape;306;p11"/>
          <p:cNvSpPr/>
          <p:nvPr/>
        </p:nvSpPr>
        <p:spPr>
          <a:xfrm>
            <a:off x="486361" y="1218039"/>
            <a:ext cx="10772452" cy="8847016"/>
          </a:xfrm>
          <a:custGeom>
            <a:rect b="b" l="l" r="r" t="t"/>
            <a:pathLst>
              <a:path extrusionOk="0" h="6563291" w="8241445">
                <a:moveTo>
                  <a:pt x="0" y="0"/>
                </a:moveTo>
                <a:lnTo>
                  <a:pt x="8241445" y="0"/>
                </a:lnTo>
                <a:lnTo>
                  <a:pt x="8241445" y="6563291"/>
                </a:lnTo>
                <a:lnTo>
                  <a:pt x="0" y="656329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 name="Google Shape;307;p11"/>
          <p:cNvSpPr txBox="1"/>
          <p:nvPr/>
        </p:nvSpPr>
        <p:spPr>
          <a:xfrm>
            <a:off x="12344400" y="3512348"/>
            <a:ext cx="6166500" cy="3694200"/>
          </a:xfrm>
          <a:prstGeom prst="rect">
            <a:avLst/>
          </a:prstGeom>
          <a:noFill/>
          <a:ln>
            <a:noFill/>
          </a:ln>
        </p:spPr>
        <p:txBody>
          <a:bodyPr anchorCtr="0" anchor="t" bIns="0" lIns="0" spcFirstLastPara="1" rIns="0" wrap="square" tIns="0">
            <a:spAutoFit/>
          </a:bodyPr>
          <a:lstStyle/>
          <a:p>
            <a:pPr indent="0" lvl="0" marL="0" marR="0" rtl="0" algn="l">
              <a:lnSpc>
                <a:spcPct val="156687"/>
              </a:lnSpc>
              <a:spcBef>
                <a:spcPts val="0"/>
              </a:spcBef>
              <a:spcAft>
                <a:spcPts val="0"/>
              </a:spcAft>
              <a:buNone/>
            </a:pPr>
            <a:r>
              <a:rPr lang="en-US" sz="3200">
                <a:solidFill>
                  <a:srgbClr val="FFFFFF"/>
                </a:solidFill>
                <a:latin typeface="Yeseva One"/>
                <a:ea typeface="Yeseva One"/>
                <a:cs typeface="Yeseva One"/>
                <a:sym typeface="Yeseva One"/>
              </a:rPr>
              <a:t>SCORE MOYEN DE SANTÉ </a:t>
            </a:r>
            <a:endParaRPr/>
          </a:p>
          <a:p>
            <a:pPr indent="0" lvl="0" marL="0" marR="0" rtl="0" algn="l">
              <a:lnSpc>
                <a:spcPct val="156687"/>
              </a:lnSpc>
              <a:spcBef>
                <a:spcPts val="0"/>
              </a:spcBef>
              <a:spcAft>
                <a:spcPts val="0"/>
              </a:spcAft>
              <a:buNone/>
            </a:pPr>
            <a:r>
              <a:rPr lang="en-US" sz="3200">
                <a:solidFill>
                  <a:srgbClr val="FFFFFF"/>
                </a:solidFill>
                <a:latin typeface="Yeseva One"/>
                <a:ea typeface="Yeseva One"/>
                <a:cs typeface="Yeseva One"/>
                <a:sym typeface="Yeseva One"/>
              </a:rPr>
              <a:t>ÉCONOMIQUE 2017 </a:t>
            </a:r>
            <a:endParaRPr/>
          </a:p>
          <a:p>
            <a:pPr indent="0" lvl="0" marL="0" marR="0" rtl="0" algn="l">
              <a:lnSpc>
                <a:spcPct val="154650"/>
              </a:lnSpc>
              <a:spcBef>
                <a:spcPts val="0"/>
              </a:spcBef>
              <a:spcAft>
                <a:spcPts val="0"/>
              </a:spcAft>
              <a:buNone/>
            </a:pPr>
            <a:r>
              <a:t/>
            </a:r>
            <a:endParaRPr sz="2000">
              <a:solidFill>
                <a:srgbClr val="184420"/>
              </a:solidFill>
              <a:latin typeface="Verdana"/>
              <a:ea typeface="Verdana"/>
              <a:cs typeface="Verdana"/>
              <a:sym typeface="Verdana"/>
            </a:endParaRPr>
          </a:p>
          <a:p>
            <a:pPr indent="-256921" lvl="1" marL="513841" marR="0" rtl="0" algn="l">
              <a:lnSpc>
                <a:spcPct val="154650"/>
              </a:lnSpc>
              <a:spcBef>
                <a:spcPts val="0"/>
              </a:spcBef>
              <a:spcAft>
                <a:spcPts val="0"/>
              </a:spcAft>
              <a:buClr>
                <a:schemeClr val="lt1"/>
              </a:buClr>
              <a:buSzPts val="2000"/>
              <a:buFont typeface="Verdana"/>
              <a:buChar char="•"/>
            </a:pPr>
            <a:r>
              <a:rPr i="0" lang="en-US" sz="2000" u="none" cap="none" strike="noStrike">
                <a:solidFill>
                  <a:schemeClr val="lt1"/>
                </a:solidFill>
                <a:latin typeface="Verdana"/>
                <a:ea typeface="Verdana"/>
                <a:cs typeface="Verdana"/>
                <a:sym typeface="Verdana"/>
              </a:rPr>
              <a:t>Cluster Low : </a:t>
            </a:r>
            <a:r>
              <a:rPr i="0" lang="en-US" sz="2000" u="none" cap="none" strike="noStrike">
                <a:solidFill>
                  <a:schemeClr val="lt1"/>
                </a:solidFill>
                <a:highlight>
                  <a:srgbClr val="E20A17"/>
                </a:highlight>
                <a:latin typeface="Verdana"/>
                <a:ea typeface="Verdana"/>
                <a:cs typeface="Verdana"/>
                <a:sym typeface="Verdana"/>
              </a:rPr>
              <a:t>4,61</a:t>
            </a:r>
            <a:r>
              <a:rPr i="0" lang="en-US" sz="2000" u="none" cap="none" strike="noStrike">
                <a:solidFill>
                  <a:schemeClr val="lt2"/>
                </a:solidFill>
                <a:latin typeface="Verdana"/>
                <a:ea typeface="Verdana"/>
                <a:cs typeface="Verdana"/>
                <a:sym typeface="Verdana"/>
              </a:rPr>
              <a:t> </a:t>
            </a:r>
            <a:r>
              <a:rPr i="0" lang="en-US" sz="2000" u="none" cap="none" strike="noStrike">
                <a:solidFill>
                  <a:schemeClr val="lt1"/>
                </a:solidFill>
                <a:latin typeface="Verdana"/>
                <a:ea typeface="Verdana"/>
                <a:cs typeface="Verdana"/>
                <a:sym typeface="Verdana"/>
              </a:rPr>
              <a:t>/ 7</a:t>
            </a:r>
            <a:endParaRPr>
              <a:latin typeface="Verdana"/>
              <a:ea typeface="Verdana"/>
              <a:cs typeface="Verdana"/>
              <a:sym typeface="Verdana"/>
            </a:endParaRPr>
          </a:p>
          <a:p>
            <a:pPr indent="-256921" lvl="1" marL="513841" marR="0" rtl="0" algn="l">
              <a:lnSpc>
                <a:spcPct val="154650"/>
              </a:lnSpc>
              <a:spcBef>
                <a:spcPts val="0"/>
              </a:spcBef>
              <a:spcAft>
                <a:spcPts val="0"/>
              </a:spcAft>
              <a:buClr>
                <a:schemeClr val="lt1"/>
              </a:buClr>
              <a:buSzPts val="2000"/>
              <a:buFont typeface="Verdana"/>
              <a:buChar char="•"/>
            </a:pPr>
            <a:r>
              <a:rPr i="0" lang="en-US" sz="2000" u="none" cap="none" strike="noStrike">
                <a:solidFill>
                  <a:schemeClr val="lt1"/>
                </a:solidFill>
                <a:latin typeface="Verdana"/>
                <a:ea typeface="Verdana"/>
                <a:cs typeface="Verdana"/>
                <a:sym typeface="Verdana"/>
              </a:rPr>
              <a:t>Cluster Medium : </a:t>
            </a:r>
            <a:r>
              <a:rPr i="0" lang="en-US" sz="2000" u="none" cap="none" strike="noStrike">
                <a:solidFill>
                  <a:schemeClr val="lt2"/>
                </a:solidFill>
                <a:latin typeface="Verdana"/>
                <a:ea typeface="Verdana"/>
                <a:cs typeface="Verdana"/>
                <a:sym typeface="Verdana"/>
              </a:rPr>
              <a:t> </a:t>
            </a:r>
            <a:r>
              <a:rPr i="0" lang="en-US" sz="2000" u="none" cap="none" strike="noStrike">
                <a:solidFill>
                  <a:schemeClr val="lt1"/>
                </a:solidFill>
                <a:highlight>
                  <a:srgbClr val="1155CC"/>
                </a:highlight>
                <a:latin typeface="Verdana"/>
                <a:ea typeface="Verdana"/>
                <a:cs typeface="Verdana"/>
                <a:sym typeface="Verdana"/>
              </a:rPr>
              <a:t>5,40</a:t>
            </a:r>
            <a:r>
              <a:rPr i="0" lang="en-US" sz="2000" u="none" cap="none" strike="noStrike">
                <a:solidFill>
                  <a:schemeClr val="lt2"/>
                </a:solidFill>
                <a:latin typeface="Verdana"/>
                <a:ea typeface="Verdana"/>
                <a:cs typeface="Verdana"/>
                <a:sym typeface="Verdana"/>
              </a:rPr>
              <a:t> </a:t>
            </a:r>
            <a:r>
              <a:rPr i="0" lang="en-US" sz="2000" u="none" cap="none" strike="noStrike">
                <a:solidFill>
                  <a:schemeClr val="lt1"/>
                </a:solidFill>
                <a:latin typeface="Verdana"/>
                <a:ea typeface="Verdana"/>
                <a:cs typeface="Verdana"/>
                <a:sym typeface="Verdana"/>
              </a:rPr>
              <a:t>/ 7</a:t>
            </a:r>
            <a:endParaRPr>
              <a:latin typeface="Verdana"/>
              <a:ea typeface="Verdana"/>
              <a:cs typeface="Verdana"/>
              <a:sym typeface="Verdana"/>
            </a:endParaRPr>
          </a:p>
          <a:p>
            <a:pPr indent="-256921" lvl="1" marL="513841" marR="0" rtl="0" algn="l">
              <a:lnSpc>
                <a:spcPct val="154650"/>
              </a:lnSpc>
              <a:spcBef>
                <a:spcPts val="0"/>
              </a:spcBef>
              <a:spcAft>
                <a:spcPts val="0"/>
              </a:spcAft>
              <a:buClr>
                <a:schemeClr val="lt1"/>
              </a:buClr>
              <a:buSzPts val="2000"/>
              <a:buFont typeface="Verdana"/>
              <a:buChar char="•"/>
            </a:pPr>
            <a:r>
              <a:rPr i="0" lang="en-US" sz="2000" u="none" cap="none" strike="noStrike">
                <a:solidFill>
                  <a:schemeClr val="lt1"/>
                </a:solidFill>
                <a:latin typeface="Verdana"/>
                <a:ea typeface="Verdana"/>
                <a:cs typeface="Verdana"/>
                <a:sym typeface="Verdana"/>
              </a:rPr>
              <a:t>Cluster High : </a:t>
            </a:r>
            <a:r>
              <a:rPr i="0" lang="en-US" sz="2000" u="none" cap="none" strike="noStrike">
                <a:solidFill>
                  <a:schemeClr val="lt1"/>
                </a:solidFill>
                <a:highlight>
                  <a:srgbClr val="00B050"/>
                </a:highlight>
                <a:latin typeface="Verdana"/>
                <a:ea typeface="Verdana"/>
                <a:cs typeface="Verdana"/>
                <a:sym typeface="Verdana"/>
              </a:rPr>
              <a:t>5,72</a:t>
            </a:r>
            <a:r>
              <a:rPr i="0" lang="en-US" sz="2000" u="none" cap="none" strike="noStrike">
                <a:solidFill>
                  <a:srgbClr val="FFFFFF"/>
                </a:solidFill>
                <a:latin typeface="Verdana"/>
                <a:ea typeface="Verdana"/>
                <a:cs typeface="Verdana"/>
                <a:sym typeface="Verdana"/>
              </a:rPr>
              <a:t> </a:t>
            </a:r>
            <a:r>
              <a:rPr i="0" lang="en-US" sz="2000" u="none" cap="none" strike="noStrike">
                <a:solidFill>
                  <a:schemeClr val="lt1"/>
                </a:solidFill>
                <a:latin typeface="Verdana"/>
                <a:ea typeface="Verdana"/>
                <a:cs typeface="Verdana"/>
                <a:sym typeface="Verdana"/>
              </a:rPr>
              <a:t>/ 7</a:t>
            </a:r>
            <a:endParaRPr>
              <a:latin typeface="Verdana"/>
              <a:ea typeface="Verdana"/>
              <a:cs typeface="Verdana"/>
              <a:sym typeface="Verdana"/>
            </a:endParaRPr>
          </a:p>
          <a:p>
            <a:pPr indent="0" lvl="0" marL="0" marR="0" rtl="0" algn="l">
              <a:lnSpc>
                <a:spcPct val="193312"/>
              </a:lnSpc>
              <a:spcBef>
                <a:spcPts val="0"/>
              </a:spcBef>
              <a:spcAft>
                <a:spcPts val="0"/>
              </a:spcAft>
              <a:buNone/>
            </a:pPr>
            <a:r>
              <a:t/>
            </a:r>
            <a:endParaRPr sz="1600">
              <a:solidFill>
                <a:srgbClr val="184420"/>
              </a:solidFill>
              <a:latin typeface="Arial"/>
              <a:ea typeface="Arial"/>
              <a:cs typeface="Arial"/>
              <a:sym typeface="Arial"/>
            </a:endParaRPr>
          </a:p>
        </p:txBody>
      </p:sp>
      <p:grpSp>
        <p:nvGrpSpPr>
          <p:cNvPr id="308" name="Google Shape;308;p11"/>
          <p:cNvGrpSpPr/>
          <p:nvPr/>
        </p:nvGrpSpPr>
        <p:grpSpPr>
          <a:xfrm>
            <a:off x="3153461" y="1156357"/>
            <a:ext cx="7079839" cy="616251"/>
            <a:chOff x="0" y="-9525"/>
            <a:chExt cx="1864649" cy="162305"/>
          </a:xfrm>
        </p:grpSpPr>
        <p:sp>
          <p:nvSpPr>
            <p:cNvPr id="309" name="Google Shape;309;p11"/>
            <p:cNvSpPr/>
            <p:nvPr/>
          </p:nvSpPr>
          <p:spPr>
            <a:xfrm>
              <a:off x="0" y="0"/>
              <a:ext cx="1864649" cy="152780"/>
            </a:xfrm>
            <a:custGeom>
              <a:rect b="b" l="l" r="r" t="t"/>
              <a:pathLst>
                <a:path extrusionOk="0" h="152780" w="1864649">
                  <a:moveTo>
                    <a:pt x="0" y="0"/>
                  </a:moveTo>
                  <a:lnTo>
                    <a:pt x="1864649" y="0"/>
                  </a:lnTo>
                  <a:lnTo>
                    <a:pt x="1864649" y="152780"/>
                  </a:lnTo>
                  <a:lnTo>
                    <a:pt x="0" y="1527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0" name="Google Shape;310;p11"/>
            <p:cNvSpPr txBox="1"/>
            <p:nvPr/>
          </p:nvSpPr>
          <p:spPr>
            <a:xfrm>
              <a:off x="0" y="-9525"/>
              <a:ext cx="1864649" cy="16230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Arial"/>
                <a:ea typeface="Arial"/>
                <a:cs typeface="Arial"/>
                <a:sym typeface="Arial"/>
              </a:endParaRPr>
            </a:p>
          </p:txBody>
        </p:sp>
      </p:grpSp>
      <p:sp>
        <p:nvSpPr>
          <p:cNvPr id="311" name="Google Shape;311;p11"/>
          <p:cNvSpPr txBox="1"/>
          <p:nvPr/>
        </p:nvSpPr>
        <p:spPr>
          <a:xfrm>
            <a:off x="3454569" y="1557534"/>
            <a:ext cx="6318600" cy="258600"/>
          </a:xfrm>
          <a:prstGeom prst="rect">
            <a:avLst/>
          </a:prstGeom>
          <a:noFill/>
          <a:ln>
            <a:noFill/>
          </a:ln>
        </p:spPr>
        <p:txBody>
          <a:bodyPr anchorCtr="0" anchor="t" bIns="0" lIns="0" spcFirstLastPara="1" rIns="0" wrap="square" tIns="0">
            <a:spAutoFit/>
          </a:bodyPr>
          <a:lstStyle/>
          <a:p>
            <a:pPr indent="0" lvl="0" marL="0" marR="0" rtl="0" algn="ctr">
              <a:lnSpc>
                <a:spcPct val="130077"/>
              </a:lnSpc>
              <a:spcBef>
                <a:spcPts val="0"/>
              </a:spcBef>
              <a:spcAft>
                <a:spcPts val="0"/>
              </a:spcAft>
              <a:buNone/>
            </a:pPr>
            <a:r>
              <a:rPr lang="en-US" sz="1679">
                <a:solidFill>
                  <a:srgbClr val="184420"/>
                </a:solidFill>
                <a:latin typeface="Verdana"/>
                <a:ea typeface="Verdana"/>
                <a:cs typeface="Verdana"/>
                <a:sym typeface="Verdana"/>
              </a:rPr>
              <a:t>Comparaison des scores de santé par piliers par cluster</a:t>
            </a:r>
            <a:endParaRPr>
              <a:latin typeface="Verdana"/>
              <a:ea typeface="Verdana"/>
              <a:cs typeface="Verdana"/>
              <a:sym typeface="Verdana"/>
            </a:endParaRPr>
          </a:p>
        </p:txBody>
      </p:sp>
      <p:sp>
        <p:nvSpPr>
          <p:cNvPr id="312" name="Google Shape;312;p11"/>
          <p:cNvSpPr/>
          <p:nvPr/>
        </p:nvSpPr>
        <p:spPr>
          <a:xfrm>
            <a:off x="1310222" y="77746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11"/>
          <p:cNvSpPr txBox="1"/>
          <p:nvPr/>
        </p:nvSpPr>
        <p:spPr>
          <a:xfrm>
            <a:off x="2147062" y="762000"/>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184420"/>
                </a:solidFill>
                <a:latin typeface="Yeseva One"/>
                <a:ea typeface="Yeseva One"/>
                <a:cs typeface="Yeseva One"/>
                <a:sym typeface="Yeseva One"/>
              </a:rPr>
              <a:t>Indicateurs macro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grpSp>
        <p:nvGrpSpPr>
          <p:cNvPr id="318" name="Google Shape;318;p12"/>
          <p:cNvGrpSpPr/>
          <p:nvPr/>
        </p:nvGrpSpPr>
        <p:grpSpPr>
          <a:xfrm>
            <a:off x="0" y="-144661"/>
            <a:ext cx="18288000" cy="10431661"/>
            <a:chOff x="0" y="-38100"/>
            <a:chExt cx="4816593" cy="2747433"/>
          </a:xfrm>
        </p:grpSpPr>
        <p:sp>
          <p:nvSpPr>
            <p:cNvPr id="319" name="Google Shape;319;p12"/>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12"/>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1" name="Google Shape;321;p12"/>
          <p:cNvSpPr txBox="1"/>
          <p:nvPr/>
        </p:nvSpPr>
        <p:spPr>
          <a:xfrm>
            <a:off x="3095553" y="6733639"/>
            <a:ext cx="12552753" cy="105945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Cluster Low</a:t>
            </a:r>
            <a:endParaRPr/>
          </a:p>
        </p:txBody>
      </p:sp>
      <p:sp>
        <p:nvSpPr>
          <p:cNvPr id="322" name="Google Shape;322;p12"/>
          <p:cNvSpPr txBox="1"/>
          <p:nvPr/>
        </p:nvSpPr>
        <p:spPr>
          <a:xfrm>
            <a:off x="685800" y="831437"/>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FFFFFF"/>
                </a:solidFill>
                <a:latin typeface="Yeseva One"/>
                <a:ea typeface="Yeseva One"/>
                <a:cs typeface="Yeseva One"/>
                <a:sym typeface="Yeseva One"/>
              </a:rPr>
              <a:t>Analyse Macro</a:t>
            </a:r>
            <a:endParaRPr/>
          </a:p>
        </p:txBody>
      </p:sp>
      <p:sp>
        <p:nvSpPr>
          <p:cNvPr id="323" name="Google Shape;323;p12"/>
          <p:cNvSpPr txBox="1"/>
          <p:nvPr/>
        </p:nvSpPr>
        <p:spPr>
          <a:xfrm>
            <a:off x="1481569" y="5143500"/>
            <a:ext cx="15533745" cy="105945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Dynamique des clusters </a:t>
            </a:r>
            <a:endParaRPr/>
          </a:p>
        </p:txBody>
      </p:sp>
      <p:sp>
        <p:nvSpPr>
          <p:cNvPr id="324" name="Google Shape;324;p12"/>
          <p:cNvSpPr/>
          <p:nvPr/>
        </p:nvSpPr>
        <p:spPr>
          <a:xfrm>
            <a:off x="8916065" y="4348005"/>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12"/>
          <p:cNvSpPr txBox="1"/>
          <p:nvPr/>
        </p:nvSpPr>
        <p:spPr>
          <a:xfrm>
            <a:off x="4676441" y="2705100"/>
            <a:ext cx="914400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0">
                <a:solidFill>
                  <a:srgbClr val="FFFFFF"/>
                </a:solidFill>
                <a:latin typeface="Yeseva One"/>
                <a:ea typeface="Yeseva One"/>
                <a:cs typeface="Yeseva One"/>
                <a:sym typeface="Yeseva One"/>
              </a:rPr>
              <a:t>Partie 2  </a:t>
            </a:r>
            <a:endParaRPr sz="80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3"/>
          <p:cNvSpPr/>
          <p:nvPr/>
        </p:nvSpPr>
        <p:spPr>
          <a:xfrm>
            <a:off x="1310222" y="122869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13"/>
          <p:cNvSpPr/>
          <p:nvPr/>
        </p:nvSpPr>
        <p:spPr>
          <a:xfrm>
            <a:off x="1377755" y="2350218"/>
            <a:ext cx="768715" cy="806090"/>
          </a:xfrm>
          <a:custGeom>
            <a:rect b="b" l="l" r="r" t="t"/>
            <a:pathLst>
              <a:path extrusionOk="0" h="806090" w="768715">
                <a:moveTo>
                  <a:pt x="0" y="0"/>
                </a:moveTo>
                <a:lnTo>
                  <a:pt x="768714" y="0"/>
                </a:lnTo>
                <a:lnTo>
                  <a:pt x="768714" y="806089"/>
                </a:lnTo>
                <a:lnTo>
                  <a:pt x="0" y="80608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36" name="Google Shape;336;p13"/>
          <p:cNvSpPr/>
          <p:nvPr/>
        </p:nvSpPr>
        <p:spPr>
          <a:xfrm>
            <a:off x="1332073" y="3594457"/>
            <a:ext cx="814396" cy="438756"/>
          </a:xfrm>
          <a:custGeom>
            <a:rect b="b" l="l" r="r" t="t"/>
            <a:pathLst>
              <a:path extrusionOk="0" h="438756" w="814396">
                <a:moveTo>
                  <a:pt x="0" y="0"/>
                </a:moveTo>
                <a:lnTo>
                  <a:pt x="814396" y="0"/>
                </a:lnTo>
                <a:lnTo>
                  <a:pt x="814396" y="438756"/>
                </a:lnTo>
                <a:lnTo>
                  <a:pt x="0" y="4387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37" name="Google Shape;337;p13"/>
          <p:cNvSpPr/>
          <p:nvPr/>
        </p:nvSpPr>
        <p:spPr>
          <a:xfrm>
            <a:off x="1403203" y="4446521"/>
            <a:ext cx="672137" cy="672137"/>
          </a:xfrm>
          <a:custGeom>
            <a:rect b="b" l="l" r="r" t="t"/>
            <a:pathLst>
              <a:path extrusionOk="0" h="672137" w="672137">
                <a:moveTo>
                  <a:pt x="0" y="0"/>
                </a:moveTo>
                <a:lnTo>
                  <a:pt x="672137" y="0"/>
                </a:lnTo>
                <a:lnTo>
                  <a:pt x="672137" y="672137"/>
                </a:lnTo>
                <a:lnTo>
                  <a:pt x="0" y="67213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38" name="Google Shape;338;p13"/>
          <p:cNvSpPr/>
          <p:nvPr/>
        </p:nvSpPr>
        <p:spPr>
          <a:xfrm>
            <a:off x="10139619" y="5811446"/>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7">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39" name="Google Shape;339;p13"/>
          <p:cNvSpPr txBox="1"/>
          <p:nvPr/>
        </p:nvSpPr>
        <p:spPr>
          <a:xfrm>
            <a:off x="2401740" y="2594386"/>
            <a:ext cx="121524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1" lang="en-US" sz="1979">
                <a:solidFill>
                  <a:srgbClr val="184420"/>
                </a:solidFill>
                <a:latin typeface="Verdana"/>
                <a:ea typeface="Verdana"/>
                <a:cs typeface="Verdana"/>
                <a:sym typeface="Verdana"/>
              </a:rPr>
              <a:t>Pays </a:t>
            </a:r>
            <a:r>
              <a:rPr lang="en-US" sz="1979">
                <a:solidFill>
                  <a:srgbClr val="184420"/>
                </a:solidFill>
                <a:latin typeface="Verdana"/>
                <a:ea typeface="Verdana"/>
                <a:cs typeface="Verdana"/>
                <a:sym typeface="Verdana"/>
              </a:rPr>
              <a:t>: République Tchèque, Hongrie, Pologne, Portugal, Slovaquie, Espagne, Turquie</a:t>
            </a:r>
            <a:endParaRPr>
              <a:latin typeface="Verdana"/>
              <a:ea typeface="Verdana"/>
              <a:cs typeface="Verdana"/>
              <a:sym typeface="Verdana"/>
            </a:endParaRPr>
          </a:p>
        </p:txBody>
      </p:sp>
      <p:sp>
        <p:nvSpPr>
          <p:cNvPr id="340" name="Google Shape;340;p13"/>
          <p:cNvSpPr txBox="1"/>
          <p:nvPr/>
        </p:nvSpPr>
        <p:spPr>
          <a:xfrm>
            <a:off x="2147062" y="1200120"/>
            <a:ext cx="9341100" cy="57630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INDICATEURS DE SANTÉ </a:t>
            </a:r>
            <a:r>
              <a:rPr lang="en-US" sz="3743">
                <a:solidFill>
                  <a:srgbClr val="38522F"/>
                </a:solidFill>
                <a:latin typeface="Yeseva One"/>
                <a:ea typeface="Yeseva One"/>
                <a:cs typeface="Yeseva One"/>
                <a:sym typeface="Yeseva One"/>
              </a:rPr>
              <a:t>ÉCONOMIQUE</a:t>
            </a:r>
            <a:endParaRPr/>
          </a:p>
        </p:txBody>
      </p:sp>
      <p:sp>
        <p:nvSpPr>
          <p:cNvPr id="341" name="Google Shape;341;p13"/>
          <p:cNvSpPr txBox="1"/>
          <p:nvPr/>
        </p:nvSpPr>
        <p:spPr>
          <a:xfrm>
            <a:off x="2401752" y="3664725"/>
            <a:ext cx="79263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1" lang="en-US" sz="1979">
                <a:solidFill>
                  <a:srgbClr val="184420"/>
                </a:solidFill>
                <a:latin typeface="Verdana"/>
                <a:ea typeface="Verdana"/>
                <a:cs typeface="Verdana"/>
                <a:sym typeface="Verdana"/>
              </a:rPr>
              <a:t>Moyenne score de compétitivité (GCI)</a:t>
            </a:r>
            <a:r>
              <a:rPr lang="en-US" sz="1979">
                <a:solidFill>
                  <a:srgbClr val="184420"/>
                </a:solidFill>
                <a:latin typeface="Verdana"/>
                <a:ea typeface="Verdana"/>
                <a:cs typeface="Verdana"/>
                <a:sym typeface="Verdana"/>
              </a:rPr>
              <a:t> : </a:t>
            </a:r>
            <a:r>
              <a:rPr b="1" lang="en-US" sz="1979">
                <a:solidFill>
                  <a:srgbClr val="184420"/>
                </a:solidFill>
                <a:latin typeface="Verdana"/>
                <a:ea typeface="Verdana"/>
                <a:cs typeface="Verdana"/>
                <a:sym typeface="Verdana"/>
              </a:rPr>
              <a:t>4,61</a:t>
            </a:r>
            <a:r>
              <a:rPr lang="en-US" sz="1979">
                <a:solidFill>
                  <a:srgbClr val="184420"/>
                </a:solidFill>
                <a:latin typeface="Verdana"/>
                <a:ea typeface="Verdana"/>
                <a:cs typeface="Verdana"/>
                <a:sym typeface="Verdana"/>
              </a:rPr>
              <a:t> / 7</a:t>
            </a:r>
            <a:endParaRPr>
              <a:latin typeface="Verdana"/>
              <a:ea typeface="Verdana"/>
              <a:cs typeface="Verdana"/>
              <a:sym typeface="Verdana"/>
            </a:endParaRPr>
          </a:p>
        </p:txBody>
      </p:sp>
      <p:sp>
        <p:nvSpPr>
          <p:cNvPr id="342" name="Google Shape;342;p13"/>
          <p:cNvSpPr txBox="1"/>
          <p:nvPr/>
        </p:nvSpPr>
        <p:spPr>
          <a:xfrm>
            <a:off x="2441105" y="4734965"/>
            <a:ext cx="6639015"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PIB  (US$ milliards) </a:t>
            </a:r>
            <a:endParaRPr/>
          </a:p>
        </p:txBody>
      </p:sp>
      <p:sp>
        <p:nvSpPr>
          <p:cNvPr id="343" name="Google Shape;343;p13"/>
          <p:cNvSpPr txBox="1"/>
          <p:nvPr/>
        </p:nvSpPr>
        <p:spPr>
          <a:xfrm>
            <a:off x="2172510" y="772656"/>
            <a:ext cx="20757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Low</a:t>
            </a:r>
            <a:endParaRPr/>
          </a:p>
        </p:txBody>
      </p:sp>
      <p:sp>
        <p:nvSpPr>
          <p:cNvPr id="344" name="Google Shape;344;p13"/>
          <p:cNvSpPr txBox="1"/>
          <p:nvPr/>
        </p:nvSpPr>
        <p:spPr>
          <a:xfrm>
            <a:off x="10139619" y="4572753"/>
            <a:ext cx="66390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Piliers</a:t>
            </a:r>
            <a:endParaRPr>
              <a:latin typeface="Verdana"/>
              <a:ea typeface="Verdana"/>
              <a:cs typeface="Verdana"/>
              <a:sym typeface="Verdana"/>
            </a:endParaRPr>
          </a:p>
        </p:txBody>
      </p:sp>
      <p:grpSp>
        <p:nvGrpSpPr>
          <p:cNvPr id="345" name="Google Shape;345;p13"/>
          <p:cNvGrpSpPr/>
          <p:nvPr/>
        </p:nvGrpSpPr>
        <p:grpSpPr>
          <a:xfrm>
            <a:off x="10139619" y="5156168"/>
            <a:ext cx="1158387" cy="316751"/>
            <a:chOff x="0" y="0"/>
            <a:chExt cx="1544516" cy="422335"/>
          </a:xfrm>
        </p:grpSpPr>
        <p:sp>
          <p:nvSpPr>
            <p:cNvPr id="346" name="Google Shape;346;p13"/>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8">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47" name="Google Shape;347;p13"/>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7">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grpSp>
      <p:sp>
        <p:nvSpPr>
          <p:cNvPr id="348" name="Google Shape;348;p13"/>
          <p:cNvSpPr txBox="1"/>
          <p:nvPr/>
        </p:nvSpPr>
        <p:spPr>
          <a:xfrm>
            <a:off x="11551608" y="5164690"/>
            <a:ext cx="33627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Innovation</a:t>
            </a:r>
            <a:endParaRPr>
              <a:latin typeface="Verdana"/>
              <a:ea typeface="Verdana"/>
              <a:cs typeface="Verdana"/>
              <a:sym typeface="Verdana"/>
            </a:endParaRPr>
          </a:p>
        </p:txBody>
      </p:sp>
      <p:sp>
        <p:nvSpPr>
          <p:cNvPr id="349" name="Google Shape;349;p13"/>
          <p:cNvSpPr txBox="1"/>
          <p:nvPr/>
        </p:nvSpPr>
        <p:spPr>
          <a:xfrm>
            <a:off x="11551608" y="5819968"/>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Santé et éducation primaire</a:t>
            </a:r>
            <a:endParaRPr>
              <a:latin typeface="Verdana"/>
              <a:ea typeface="Verdana"/>
              <a:cs typeface="Verdana"/>
              <a:sym typeface="Verdana"/>
            </a:endParaRPr>
          </a:p>
        </p:txBody>
      </p:sp>
      <p:sp>
        <p:nvSpPr>
          <p:cNvPr id="350" name="Google Shape;350;p13"/>
          <p:cNvSpPr txBox="1"/>
          <p:nvPr/>
        </p:nvSpPr>
        <p:spPr>
          <a:xfrm>
            <a:off x="11551608" y="6471097"/>
            <a:ext cx="4447200" cy="7008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Maturité technologique</a:t>
            </a:r>
            <a:endParaRPr>
              <a:latin typeface="Verdana"/>
              <a:ea typeface="Verdana"/>
              <a:cs typeface="Verdana"/>
              <a:sym typeface="Verdana"/>
            </a:endParaRPr>
          </a:p>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Infrastructures</a:t>
            </a:r>
            <a:endParaRPr>
              <a:latin typeface="Verdana"/>
              <a:ea typeface="Verdana"/>
              <a:cs typeface="Verdana"/>
              <a:sym typeface="Verdana"/>
            </a:endParaRPr>
          </a:p>
        </p:txBody>
      </p:sp>
      <p:sp>
        <p:nvSpPr>
          <p:cNvPr id="351" name="Google Shape;351;p13"/>
          <p:cNvSpPr/>
          <p:nvPr/>
        </p:nvSpPr>
        <p:spPr>
          <a:xfrm>
            <a:off x="10247912" y="6551233"/>
            <a:ext cx="941800" cy="481330"/>
          </a:xfrm>
          <a:custGeom>
            <a:rect b="b" l="l" r="r" t="t"/>
            <a:pathLst>
              <a:path extrusionOk="0" h="481330" w="941800">
                <a:moveTo>
                  <a:pt x="0" y="0"/>
                </a:moveTo>
                <a:lnTo>
                  <a:pt x="941800" y="0"/>
                </a:lnTo>
                <a:lnTo>
                  <a:pt x="941800" y="481331"/>
                </a:lnTo>
                <a:lnTo>
                  <a:pt x="0" y="481331"/>
                </a:lnTo>
                <a:lnTo>
                  <a:pt x="0" y="0"/>
                </a:lnTo>
                <a:close/>
              </a:path>
            </a:pathLst>
          </a:custGeom>
          <a:blipFill rotWithShape="1">
            <a:blip r:embed="rId9">
              <a:alphaModFix/>
            </a:blip>
            <a:stretch>
              <a:fillRect b="-101967" l="0" r="-321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cxnSp>
        <p:nvCxnSpPr>
          <p:cNvPr id="352" name="Google Shape;352;p13"/>
          <p:cNvCxnSpPr/>
          <p:nvPr/>
        </p:nvCxnSpPr>
        <p:spPr>
          <a:xfrm flipH="1" rot="10800000">
            <a:off x="1403216" y="3156307"/>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353" name="Google Shape;353;p13"/>
          <p:cNvCxnSpPr/>
          <p:nvPr/>
        </p:nvCxnSpPr>
        <p:spPr>
          <a:xfrm rot="10800000">
            <a:off x="9337463" y="4291014"/>
            <a:ext cx="4762" cy="5444999"/>
          </a:xfrm>
          <a:prstGeom prst="straightConnector1">
            <a:avLst/>
          </a:prstGeom>
          <a:noFill/>
          <a:ln cap="flat" cmpd="sng" w="9525">
            <a:solidFill>
              <a:srgbClr val="ACAEB5"/>
            </a:solidFill>
            <a:prstDash val="solid"/>
            <a:round/>
            <a:headEnd len="sm" w="sm" type="none"/>
            <a:tailEnd len="sm" w="sm" type="none"/>
          </a:ln>
        </p:spPr>
      </p:cxnSp>
      <p:sp>
        <p:nvSpPr>
          <p:cNvPr id="354" name="Google Shape;354;p13"/>
          <p:cNvSpPr/>
          <p:nvPr/>
        </p:nvSpPr>
        <p:spPr>
          <a:xfrm>
            <a:off x="10057744" y="7856851"/>
            <a:ext cx="743747" cy="730732"/>
          </a:xfrm>
          <a:custGeom>
            <a:rect b="b" l="l" r="r" t="t"/>
            <a:pathLst>
              <a:path extrusionOk="0" h="730732" w="743747">
                <a:moveTo>
                  <a:pt x="0" y="0"/>
                </a:moveTo>
                <a:lnTo>
                  <a:pt x="743747" y="0"/>
                </a:lnTo>
                <a:lnTo>
                  <a:pt x="743747" y="730732"/>
                </a:lnTo>
                <a:lnTo>
                  <a:pt x="0" y="730732"/>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55" name="Google Shape;355;p13"/>
          <p:cNvSpPr txBox="1"/>
          <p:nvPr/>
        </p:nvSpPr>
        <p:spPr>
          <a:xfrm>
            <a:off x="10890038" y="7955504"/>
            <a:ext cx="5518200" cy="7008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Part du PIB consacré aux investissements en énergie renouvelable</a:t>
            </a:r>
            <a:endParaRPr>
              <a:latin typeface="Verdana"/>
              <a:ea typeface="Verdana"/>
              <a:cs typeface="Verdana"/>
              <a:sym typeface="Verdana"/>
            </a:endParaRPr>
          </a:p>
        </p:txBody>
      </p:sp>
      <p:sp>
        <p:nvSpPr>
          <p:cNvPr id="356" name="Google Shape;356;p13"/>
          <p:cNvSpPr txBox="1"/>
          <p:nvPr/>
        </p:nvSpPr>
        <p:spPr>
          <a:xfrm>
            <a:off x="10890082" y="8812175"/>
            <a:ext cx="2034000" cy="597000"/>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None/>
            </a:pPr>
            <a:r>
              <a:rPr lang="en-US" sz="3879">
                <a:solidFill>
                  <a:srgbClr val="184420"/>
                </a:solidFill>
                <a:latin typeface="Verdana"/>
                <a:ea typeface="Verdana"/>
                <a:cs typeface="Verdana"/>
                <a:sym typeface="Verdana"/>
              </a:rPr>
              <a:t>6,8%</a:t>
            </a:r>
            <a:endParaRPr>
              <a:latin typeface="Verdana"/>
              <a:ea typeface="Verdana"/>
              <a:cs typeface="Verdana"/>
              <a:sym typeface="Verdana"/>
            </a:endParaRPr>
          </a:p>
        </p:txBody>
      </p:sp>
      <p:cxnSp>
        <p:nvCxnSpPr>
          <p:cNvPr id="357" name="Google Shape;357;p13"/>
          <p:cNvCxnSpPr/>
          <p:nvPr/>
        </p:nvCxnSpPr>
        <p:spPr>
          <a:xfrm flipH="1">
            <a:off x="9342234" y="7461563"/>
            <a:ext cx="7802765" cy="9525"/>
          </a:xfrm>
          <a:prstGeom prst="straightConnector1">
            <a:avLst/>
          </a:prstGeom>
          <a:noFill/>
          <a:ln cap="flat" cmpd="sng" w="9525">
            <a:solidFill>
              <a:srgbClr val="ACAEB5"/>
            </a:solidFill>
            <a:prstDash val="solid"/>
            <a:round/>
            <a:headEnd len="sm" w="sm" type="none"/>
            <a:tailEnd len="sm" w="sm" type="none"/>
          </a:ln>
        </p:spPr>
      </p:cxnSp>
      <p:cxnSp>
        <p:nvCxnSpPr>
          <p:cNvPr id="358" name="Google Shape;358;p13"/>
          <p:cNvCxnSpPr/>
          <p:nvPr/>
        </p:nvCxnSpPr>
        <p:spPr>
          <a:xfrm flipH="1" rot="10800000">
            <a:off x="1403181" y="4215565"/>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359" name="Google Shape;359;p13"/>
          <p:cNvCxnSpPr/>
          <p:nvPr/>
        </p:nvCxnSpPr>
        <p:spPr>
          <a:xfrm flipH="1" rot="10800000">
            <a:off x="1377789" y="2107330"/>
            <a:ext cx="15741784" cy="114300"/>
          </a:xfrm>
          <a:prstGeom prst="straightConnector1">
            <a:avLst/>
          </a:prstGeom>
          <a:noFill/>
          <a:ln cap="flat" cmpd="sng" w="9525">
            <a:solidFill>
              <a:srgbClr val="ACAEB5"/>
            </a:solidFill>
            <a:prstDash val="solid"/>
            <a:round/>
            <a:headEnd len="sm" w="sm" type="none"/>
            <a:tailEnd len="sm" w="sm" type="none"/>
          </a:ln>
        </p:spPr>
      </p:cxnSp>
      <p:sp>
        <p:nvSpPr>
          <p:cNvPr id="360" name="Google Shape;360;p13"/>
          <p:cNvSpPr/>
          <p:nvPr/>
        </p:nvSpPr>
        <p:spPr>
          <a:xfrm>
            <a:off x="13073858" y="8826585"/>
            <a:ext cx="318147" cy="579767"/>
          </a:xfrm>
          <a:custGeom>
            <a:rect b="b" l="l" r="r" t="t"/>
            <a:pathLst>
              <a:path extrusionOk="0" h="579767" w="318147">
                <a:moveTo>
                  <a:pt x="0" y="0"/>
                </a:moveTo>
                <a:lnTo>
                  <a:pt x="318147" y="0"/>
                </a:lnTo>
                <a:lnTo>
                  <a:pt x="318147" y="579767"/>
                </a:lnTo>
                <a:lnTo>
                  <a:pt x="0" y="579767"/>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61" name="Google Shape;361;p13"/>
          <p:cNvSpPr txBox="1"/>
          <p:nvPr/>
        </p:nvSpPr>
        <p:spPr>
          <a:xfrm>
            <a:off x="13459126" y="8850054"/>
            <a:ext cx="1325700" cy="595800"/>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Slovaquie</a:t>
            </a:r>
            <a:endParaRPr>
              <a:latin typeface="Verdana"/>
              <a:ea typeface="Verdana"/>
              <a:cs typeface="Verdana"/>
              <a:sym typeface="Verdana"/>
            </a:endParaRPr>
          </a:p>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14,7%</a:t>
            </a:r>
            <a:endParaRPr>
              <a:latin typeface="Verdana"/>
              <a:ea typeface="Verdana"/>
              <a:cs typeface="Verdana"/>
              <a:sym typeface="Verdana"/>
            </a:endParaRPr>
          </a:p>
        </p:txBody>
      </p:sp>
      <p:sp>
        <p:nvSpPr>
          <p:cNvPr id="362" name="Google Shape;362;p13"/>
          <p:cNvSpPr txBox="1"/>
          <p:nvPr/>
        </p:nvSpPr>
        <p:spPr>
          <a:xfrm>
            <a:off x="15319877" y="8825708"/>
            <a:ext cx="1325700" cy="595800"/>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Portugal</a:t>
            </a:r>
            <a:endParaRPr>
              <a:latin typeface="Verdana"/>
              <a:ea typeface="Verdana"/>
              <a:cs typeface="Verdana"/>
              <a:sym typeface="Verdana"/>
            </a:endParaRPr>
          </a:p>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1,9%</a:t>
            </a:r>
            <a:endParaRPr>
              <a:latin typeface="Verdana"/>
              <a:ea typeface="Verdana"/>
              <a:cs typeface="Verdana"/>
              <a:sym typeface="Verdana"/>
            </a:endParaRPr>
          </a:p>
        </p:txBody>
      </p:sp>
      <p:sp>
        <p:nvSpPr>
          <p:cNvPr id="363" name="Google Shape;363;p13"/>
          <p:cNvSpPr/>
          <p:nvPr/>
        </p:nvSpPr>
        <p:spPr>
          <a:xfrm rot="10800000">
            <a:off x="14980179" y="8839413"/>
            <a:ext cx="318147" cy="579767"/>
          </a:xfrm>
          <a:custGeom>
            <a:rect b="b" l="l" r="r" t="t"/>
            <a:pathLst>
              <a:path extrusionOk="0" h="579767" w="318147">
                <a:moveTo>
                  <a:pt x="0" y="0"/>
                </a:moveTo>
                <a:lnTo>
                  <a:pt x="318147" y="0"/>
                </a:lnTo>
                <a:lnTo>
                  <a:pt x="318147" y="579766"/>
                </a:lnTo>
                <a:lnTo>
                  <a:pt x="0" y="579766"/>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64" name="Google Shape;364;p13"/>
          <p:cNvPicPr preferRelativeResize="0"/>
          <p:nvPr/>
        </p:nvPicPr>
        <p:blipFill rotWithShape="1">
          <a:blip r:embed="rId13">
            <a:alphaModFix/>
          </a:blip>
          <a:srcRect b="0" l="0" r="0" t="0"/>
          <a:stretch/>
        </p:blipFill>
        <p:spPr>
          <a:xfrm>
            <a:off x="1279742" y="5421939"/>
            <a:ext cx="7926339" cy="42576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4"/>
          <p:cNvSpPr txBox="1"/>
          <p:nvPr/>
        </p:nvSpPr>
        <p:spPr>
          <a:xfrm>
            <a:off x="1122168" y="2214844"/>
            <a:ext cx="6252300" cy="320100"/>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Verdana"/>
                <a:ea typeface="Verdana"/>
                <a:cs typeface="Verdana"/>
                <a:sym typeface="Verdana"/>
              </a:rPr>
              <a:t>Répartition des investissements en énergie</a:t>
            </a:r>
            <a:endParaRPr>
              <a:latin typeface="Verdana"/>
              <a:ea typeface="Verdana"/>
              <a:cs typeface="Verdana"/>
              <a:sym typeface="Verdana"/>
            </a:endParaRPr>
          </a:p>
        </p:txBody>
      </p:sp>
      <p:sp>
        <p:nvSpPr>
          <p:cNvPr id="374" name="Google Shape;374;p14"/>
          <p:cNvSpPr txBox="1"/>
          <p:nvPr/>
        </p:nvSpPr>
        <p:spPr>
          <a:xfrm>
            <a:off x="9829216" y="2213948"/>
            <a:ext cx="7932000" cy="320100"/>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Verdana"/>
                <a:ea typeface="Verdana"/>
                <a:cs typeface="Verdana"/>
                <a:sym typeface="Verdana"/>
              </a:rPr>
              <a:t>Evolution des investissements en énergie de 2007 à 2017</a:t>
            </a:r>
            <a:endParaRPr>
              <a:latin typeface="Verdana"/>
              <a:ea typeface="Verdana"/>
              <a:cs typeface="Verdana"/>
              <a:sym typeface="Verdana"/>
            </a:endParaRPr>
          </a:p>
        </p:txBody>
      </p:sp>
      <p:sp>
        <p:nvSpPr>
          <p:cNvPr id="375" name="Google Shape;375;p14"/>
          <p:cNvSpPr/>
          <p:nvPr/>
        </p:nvSpPr>
        <p:spPr>
          <a:xfrm>
            <a:off x="1310222" y="122869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p14"/>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MIX ÉNERGÉTIQUE</a:t>
            </a:r>
            <a:endParaRPr/>
          </a:p>
        </p:txBody>
      </p:sp>
      <p:sp>
        <p:nvSpPr>
          <p:cNvPr id="377" name="Google Shape;377;p14"/>
          <p:cNvSpPr txBox="1"/>
          <p:nvPr/>
        </p:nvSpPr>
        <p:spPr>
          <a:xfrm>
            <a:off x="2172510" y="772656"/>
            <a:ext cx="20757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Low</a:t>
            </a:r>
            <a:endParaRPr/>
          </a:p>
        </p:txBody>
      </p:sp>
      <p:grpSp>
        <p:nvGrpSpPr>
          <p:cNvPr id="378" name="Google Shape;378;p14"/>
          <p:cNvGrpSpPr/>
          <p:nvPr/>
        </p:nvGrpSpPr>
        <p:grpSpPr>
          <a:xfrm>
            <a:off x="7935817" y="2196219"/>
            <a:ext cx="1616416" cy="5731130"/>
            <a:chOff x="-18121" y="-28575"/>
            <a:chExt cx="425723" cy="162524"/>
          </a:xfrm>
        </p:grpSpPr>
        <p:sp>
          <p:nvSpPr>
            <p:cNvPr id="379" name="Google Shape;379;p14"/>
            <p:cNvSpPr/>
            <p:nvPr/>
          </p:nvSpPr>
          <p:spPr>
            <a:xfrm>
              <a:off x="-18121" y="0"/>
              <a:ext cx="407602" cy="133949"/>
            </a:xfrm>
            <a:custGeom>
              <a:rect b="b" l="l" r="r" t="t"/>
              <a:pathLst>
                <a:path extrusionOk="0" h="133949" w="407602">
                  <a:moveTo>
                    <a:pt x="0" y="0"/>
                  </a:moveTo>
                  <a:lnTo>
                    <a:pt x="407602" y="0"/>
                  </a:lnTo>
                  <a:lnTo>
                    <a:pt x="407602" y="133949"/>
                  </a:lnTo>
                  <a:lnTo>
                    <a:pt x="0" y="13394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80" name="Google Shape;380;p14"/>
            <p:cNvSpPr txBox="1"/>
            <p:nvPr/>
          </p:nvSpPr>
          <p:spPr>
            <a:xfrm>
              <a:off x="0" y="-28575"/>
              <a:ext cx="407602" cy="162524"/>
            </a:xfrm>
            <a:prstGeom prst="rect">
              <a:avLst/>
            </a:prstGeom>
            <a:noFill/>
            <a:ln>
              <a:noFill/>
            </a:ln>
          </p:spPr>
          <p:txBody>
            <a:bodyPr anchorCtr="0" anchor="ctr" bIns="50800" lIns="50800" spcFirstLastPara="1" rIns="50800" wrap="square" tIns="50800">
              <a:noAutofit/>
            </a:bodyPr>
            <a:lstStyle/>
            <a:p>
              <a:pPr indent="0" lvl="0" marL="0" marR="0" rtl="0" algn="ctr">
                <a:lnSpc>
                  <a:spcPct val="179055"/>
                </a:lnSpc>
                <a:spcBef>
                  <a:spcPts val="0"/>
                </a:spcBef>
                <a:spcAft>
                  <a:spcPts val="0"/>
                </a:spcAft>
                <a:buNone/>
              </a:pPr>
              <a:r>
                <a:t/>
              </a:r>
              <a:endParaRPr sz="1800">
                <a:solidFill>
                  <a:srgbClr val="184420"/>
                </a:solidFill>
                <a:latin typeface="Arial"/>
                <a:ea typeface="Arial"/>
                <a:cs typeface="Arial"/>
                <a:sym typeface="Arial"/>
              </a:endParaRPr>
            </a:p>
          </p:txBody>
        </p:sp>
      </p:grpSp>
      <p:pic>
        <p:nvPicPr>
          <p:cNvPr id="381" name="Google Shape;381;p14"/>
          <p:cNvPicPr preferRelativeResize="0"/>
          <p:nvPr/>
        </p:nvPicPr>
        <p:blipFill rotWithShape="1">
          <a:blip r:embed="rId4">
            <a:alphaModFix/>
          </a:blip>
          <a:srcRect b="0" l="0" r="0" t="0"/>
          <a:stretch/>
        </p:blipFill>
        <p:spPr>
          <a:xfrm>
            <a:off x="8560971" y="2675254"/>
            <a:ext cx="9398847" cy="5772221"/>
          </a:xfrm>
          <a:prstGeom prst="rect">
            <a:avLst/>
          </a:prstGeom>
          <a:noFill/>
          <a:ln>
            <a:noFill/>
          </a:ln>
        </p:spPr>
      </p:pic>
      <p:pic>
        <p:nvPicPr>
          <p:cNvPr id="382" name="Google Shape;382;p14"/>
          <p:cNvPicPr preferRelativeResize="0"/>
          <p:nvPr/>
        </p:nvPicPr>
        <p:blipFill rotWithShape="1">
          <a:blip r:embed="rId5">
            <a:alphaModFix/>
          </a:blip>
          <a:srcRect b="49494" l="0" r="0" t="11356"/>
          <a:stretch/>
        </p:blipFill>
        <p:spPr>
          <a:xfrm>
            <a:off x="5625900" y="9045850"/>
            <a:ext cx="4203325" cy="1136325"/>
          </a:xfrm>
          <a:prstGeom prst="rect">
            <a:avLst/>
          </a:prstGeom>
          <a:noFill/>
          <a:ln>
            <a:noFill/>
          </a:ln>
        </p:spPr>
      </p:pic>
      <p:pic>
        <p:nvPicPr>
          <p:cNvPr id="383" name="Google Shape;383;p14"/>
          <p:cNvPicPr preferRelativeResize="0"/>
          <p:nvPr/>
        </p:nvPicPr>
        <p:blipFill rotWithShape="1">
          <a:blip r:embed="rId5">
            <a:alphaModFix/>
          </a:blip>
          <a:srcRect b="0" l="0" r="0" t="50049"/>
          <a:stretch/>
        </p:blipFill>
        <p:spPr>
          <a:xfrm>
            <a:off x="9482895" y="8857190"/>
            <a:ext cx="3841240" cy="1324996"/>
          </a:xfrm>
          <a:prstGeom prst="rect">
            <a:avLst/>
          </a:prstGeom>
          <a:noFill/>
          <a:ln>
            <a:noFill/>
          </a:ln>
        </p:spPr>
      </p:pic>
      <p:pic>
        <p:nvPicPr>
          <p:cNvPr id="384" name="Google Shape;384;p14"/>
          <p:cNvPicPr preferRelativeResize="0"/>
          <p:nvPr/>
        </p:nvPicPr>
        <p:blipFill rotWithShape="1">
          <a:blip r:embed="rId6">
            <a:alphaModFix/>
          </a:blip>
          <a:srcRect b="0" l="0" r="0" t="0"/>
          <a:stretch/>
        </p:blipFill>
        <p:spPr>
          <a:xfrm>
            <a:off x="922679" y="2780578"/>
            <a:ext cx="6803765" cy="58163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grpSp>
        <p:nvGrpSpPr>
          <p:cNvPr id="393" name="Google Shape;393;p15"/>
          <p:cNvGrpSpPr/>
          <p:nvPr/>
        </p:nvGrpSpPr>
        <p:grpSpPr>
          <a:xfrm>
            <a:off x="3938598" y="2217267"/>
            <a:ext cx="9481843" cy="410046"/>
            <a:chOff x="0" y="-9525"/>
            <a:chExt cx="2497259" cy="107995"/>
          </a:xfrm>
        </p:grpSpPr>
        <p:sp>
          <p:nvSpPr>
            <p:cNvPr id="394" name="Google Shape;394;p15"/>
            <p:cNvSpPr/>
            <p:nvPr/>
          </p:nvSpPr>
          <p:spPr>
            <a:xfrm>
              <a:off x="0" y="0"/>
              <a:ext cx="2497259" cy="98470"/>
            </a:xfrm>
            <a:custGeom>
              <a:rect b="b" l="l" r="r" t="t"/>
              <a:pathLst>
                <a:path extrusionOk="0" h="98470" w="2497259">
                  <a:moveTo>
                    <a:pt x="0" y="0"/>
                  </a:moveTo>
                  <a:lnTo>
                    <a:pt x="2497259" y="0"/>
                  </a:lnTo>
                  <a:lnTo>
                    <a:pt x="2497259" y="98470"/>
                  </a:lnTo>
                  <a:lnTo>
                    <a:pt x="0" y="9847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95" name="Google Shape;395;p15"/>
            <p:cNvSpPr txBox="1"/>
            <p:nvPr/>
          </p:nvSpPr>
          <p:spPr>
            <a:xfrm>
              <a:off x="0" y="-9525"/>
              <a:ext cx="2497259" cy="10799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rgbClr val="184420"/>
                </a:solidFill>
                <a:latin typeface="Arial"/>
                <a:ea typeface="Arial"/>
                <a:cs typeface="Arial"/>
                <a:sym typeface="Arial"/>
              </a:endParaRPr>
            </a:p>
          </p:txBody>
        </p:sp>
      </p:grpSp>
      <p:sp>
        <p:nvSpPr>
          <p:cNvPr id="396" name="Google Shape;396;p15"/>
          <p:cNvSpPr/>
          <p:nvPr/>
        </p:nvSpPr>
        <p:spPr>
          <a:xfrm>
            <a:off x="1310222" y="122869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 name="Google Shape;397;p15"/>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CORRÉLATIONS</a:t>
            </a:r>
            <a:endParaRPr/>
          </a:p>
        </p:txBody>
      </p:sp>
      <p:sp>
        <p:nvSpPr>
          <p:cNvPr id="398" name="Google Shape;398;p15"/>
          <p:cNvSpPr txBox="1"/>
          <p:nvPr/>
        </p:nvSpPr>
        <p:spPr>
          <a:xfrm>
            <a:off x="2172510" y="772656"/>
            <a:ext cx="20757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Low</a:t>
            </a:r>
            <a:endParaRPr/>
          </a:p>
        </p:txBody>
      </p:sp>
      <p:sp>
        <p:nvSpPr>
          <p:cNvPr id="399" name="Google Shape;399;p15"/>
          <p:cNvSpPr txBox="1"/>
          <p:nvPr/>
        </p:nvSpPr>
        <p:spPr>
          <a:xfrm>
            <a:off x="8862326" y="2399368"/>
            <a:ext cx="9563100" cy="304500"/>
          </a:xfrm>
          <a:prstGeom prst="rect">
            <a:avLst/>
          </a:prstGeom>
          <a:noFill/>
          <a:ln>
            <a:noFill/>
          </a:ln>
        </p:spPr>
        <p:txBody>
          <a:bodyPr anchorCtr="0" anchor="ctr" bIns="0" lIns="0" spcFirstLastPara="1" rIns="0" wrap="square" tIns="0">
            <a:noAutofit/>
          </a:bodyPr>
          <a:lstStyle/>
          <a:p>
            <a:pPr indent="0" lvl="0" marL="0" marR="0" rtl="0" algn="ctr">
              <a:lnSpc>
                <a:spcPct val="130014"/>
              </a:lnSpc>
              <a:spcBef>
                <a:spcPts val="0"/>
              </a:spcBef>
              <a:spcAft>
                <a:spcPts val="0"/>
              </a:spcAft>
              <a:buNone/>
            </a:pPr>
            <a:r>
              <a:rPr lang="en-US" sz="1879">
                <a:solidFill>
                  <a:srgbClr val="184420"/>
                </a:solidFill>
                <a:latin typeface="Verdana"/>
                <a:ea typeface="Verdana"/>
                <a:cs typeface="Verdana"/>
                <a:sym typeface="Verdana"/>
              </a:rPr>
              <a:t>Heatmap corrélation GCI vs Investissement en énergie renouvelable </a:t>
            </a:r>
            <a:endParaRPr sz="1200">
              <a:latin typeface="Verdana"/>
              <a:ea typeface="Verdana"/>
              <a:cs typeface="Verdana"/>
              <a:sym typeface="Verdana"/>
            </a:endParaRPr>
          </a:p>
        </p:txBody>
      </p:sp>
      <p:sp>
        <p:nvSpPr>
          <p:cNvPr id="400" name="Google Shape;400;p15"/>
          <p:cNvSpPr txBox="1"/>
          <p:nvPr/>
        </p:nvSpPr>
        <p:spPr>
          <a:xfrm>
            <a:off x="-152400" y="2399383"/>
            <a:ext cx="9492000" cy="304500"/>
          </a:xfrm>
          <a:prstGeom prst="rect">
            <a:avLst/>
          </a:prstGeom>
          <a:noFill/>
          <a:ln>
            <a:noFill/>
          </a:ln>
        </p:spPr>
        <p:txBody>
          <a:bodyPr anchorCtr="0" anchor="ctr" bIns="0" lIns="0" spcFirstLastPara="1" rIns="0" wrap="square" tIns="0">
            <a:noAutofit/>
          </a:bodyPr>
          <a:lstStyle/>
          <a:p>
            <a:pPr indent="0" lvl="0" marL="0" marR="0" rtl="0" algn="ctr">
              <a:lnSpc>
                <a:spcPct val="130014"/>
              </a:lnSpc>
              <a:spcBef>
                <a:spcPts val="0"/>
              </a:spcBef>
              <a:spcAft>
                <a:spcPts val="0"/>
              </a:spcAft>
              <a:buNone/>
            </a:pPr>
            <a:r>
              <a:rPr lang="en-US" sz="1879">
                <a:solidFill>
                  <a:srgbClr val="184420"/>
                </a:solidFill>
                <a:latin typeface="Verdana"/>
                <a:ea typeface="Verdana"/>
                <a:cs typeface="Verdana"/>
                <a:sym typeface="Verdana"/>
              </a:rPr>
              <a:t>Heatmap corrélation PIB vs Investissement en énergie renouvelable </a:t>
            </a:r>
            <a:endParaRPr sz="1200">
              <a:latin typeface="Verdana"/>
              <a:ea typeface="Verdana"/>
              <a:cs typeface="Verdana"/>
              <a:sym typeface="Verdana"/>
            </a:endParaRPr>
          </a:p>
        </p:txBody>
      </p:sp>
      <p:pic>
        <p:nvPicPr>
          <p:cNvPr id="401" name="Google Shape;401;p15"/>
          <p:cNvPicPr preferRelativeResize="0"/>
          <p:nvPr/>
        </p:nvPicPr>
        <p:blipFill>
          <a:blip r:embed="rId4">
            <a:alphaModFix/>
          </a:blip>
          <a:stretch>
            <a:fillRect/>
          </a:stretch>
        </p:blipFill>
        <p:spPr>
          <a:xfrm>
            <a:off x="296377" y="3042588"/>
            <a:ext cx="8594446" cy="5247875"/>
          </a:xfrm>
          <a:prstGeom prst="rect">
            <a:avLst/>
          </a:prstGeom>
          <a:noFill/>
          <a:ln>
            <a:noFill/>
          </a:ln>
        </p:spPr>
      </p:pic>
      <p:pic>
        <p:nvPicPr>
          <p:cNvPr id="402" name="Google Shape;402;p15"/>
          <p:cNvPicPr preferRelativeResize="0"/>
          <p:nvPr/>
        </p:nvPicPr>
        <p:blipFill>
          <a:blip r:embed="rId5">
            <a:alphaModFix/>
          </a:blip>
          <a:stretch>
            <a:fillRect/>
          </a:stretch>
        </p:blipFill>
        <p:spPr>
          <a:xfrm>
            <a:off x="9386641" y="3048000"/>
            <a:ext cx="8514470" cy="5237050"/>
          </a:xfrm>
          <a:prstGeom prst="rect">
            <a:avLst/>
          </a:prstGeom>
          <a:noFill/>
          <a:ln>
            <a:noFill/>
          </a:ln>
        </p:spPr>
      </p:pic>
      <p:pic>
        <p:nvPicPr>
          <p:cNvPr id="403" name="Google Shape;403;p15"/>
          <p:cNvPicPr preferRelativeResize="0"/>
          <p:nvPr/>
        </p:nvPicPr>
        <p:blipFill>
          <a:blip r:embed="rId6">
            <a:alphaModFix/>
          </a:blip>
          <a:stretch>
            <a:fillRect/>
          </a:stretch>
        </p:blipFill>
        <p:spPr>
          <a:xfrm>
            <a:off x="8378525" y="8589848"/>
            <a:ext cx="2075700" cy="1563883"/>
          </a:xfrm>
          <a:prstGeom prst="rect">
            <a:avLst/>
          </a:prstGeom>
          <a:noFill/>
          <a:ln>
            <a:noFill/>
          </a:ln>
        </p:spPr>
      </p:pic>
      <p:sp>
        <p:nvSpPr>
          <p:cNvPr id="404" name="Google Shape;404;p15"/>
          <p:cNvSpPr txBox="1"/>
          <p:nvPr/>
        </p:nvSpPr>
        <p:spPr>
          <a:xfrm>
            <a:off x="7446550" y="6592300"/>
            <a:ext cx="130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980000"/>
                </a:solidFill>
                <a:latin typeface="Calibri"/>
                <a:ea typeface="Calibri"/>
                <a:cs typeface="Calibri"/>
                <a:sym typeface="Calibri"/>
              </a:rPr>
              <a:t>86%</a:t>
            </a:r>
            <a:endParaRPr sz="2500">
              <a:solidFill>
                <a:srgbClr val="980000"/>
              </a:solidFill>
              <a:latin typeface="Calibri"/>
              <a:ea typeface="Calibri"/>
              <a:cs typeface="Calibri"/>
              <a:sym typeface="Calibri"/>
            </a:endParaRPr>
          </a:p>
        </p:txBody>
      </p:sp>
      <p:sp>
        <p:nvSpPr>
          <p:cNvPr id="405" name="Google Shape;405;p15"/>
          <p:cNvSpPr txBox="1"/>
          <p:nvPr/>
        </p:nvSpPr>
        <p:spPr>
          <a:xfrm>
            <a:off x="14469000" y="5209700"/>
            <a:ext cx="130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0000FF"/>
                </a:solidFill>
                <a:latin typeface="Calibri"/>
                <a:ea typeface="Calibri"/>
                <a:cs typeface="Calibri"/>
                <a:sym typeface="Calibri"/>
              </a:rPr>
              <a:t>-83</a:t>
            </a:r>
            <a:r>
              <a:rPr lang="en-US" sz="2500">
                <a:solidFill>
                  <a:srgbClr val="0000FF"/>
                </a:solidFill>
                <a:latin typeface="Calibri"/>
                <a:ea typeface="Calibri"/>
                <a:cs typeface="Calibri"/>
                <a:sym typeface="Calibri"/>
              </a:rPr>
              <a:t>%</a:t>
            </a:r>
            <a:endParaRPr sz="25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5"/>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CLUSTER LOW</a:t>
            </a:r>
            <a:endParaRPr/>
          </a:p>
        </p:txBody>
      </p:sp>
      <p:sp>
        <p:nvSpPr>
          <p:cNvPr id="415" name="Google Shape;415;p25"/>
          <p:cNvSpPr/>
          <p:nvPr/>
        </p:nvSpPr>
        <p:spPr>
          <a:xfrm>
            <a:off x="9643318" y="8880006"/>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3">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grpSp>
        <p:nvGrpSpPr>
          <p:cNvPr id="416" name="Google Shape;416;p25"/>
          <p:cNvGrpSpPr/>
          <p:nvPr/>
        </p:nvGrpSpPr>
        <p:grpSpPr>
          <a:xfrm>
            <a:off x="9682664" y="8530675"/>
            <a:ext cx="1158387" cy="316751"/>
            <a:chOff x="0" y="0"/>
            <a:chExt cx="1544516" cy="422335"/>
          </a:xfrm>
        </p:grpSpPr>
        <p:sp>
          <p:nvSpPr>
            <p:cNvPr id="417" name="Google Shape;417;p25"/>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4">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418" name="Google Shape;418;p25"/>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3">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grpSp>
      <p:sp>
        <p:nvSpPr>
          <p:cNvPr id="419" name="Google Shape;419;p25"/>
          <p:cNvSpPr/>
          <p:nvPr/>
        </p:nvSpPr>
        <p:spPr>
          <a:xfrm>
            <a:off x="9805757" y="9254057"/>
            <a:ext cx="941800" cy="481330"/>
          </a:xfrm>
          <a:custGeom>
            <a:rect b="b" l="l" r="r" t="t"/>
            <a:pathLst>
              <a:path extrusionOk="0" h="481330" w="941800">
                <a:moveTo>
                  <a:pt x="0" y="0"/>
                </a:moveTo>
                <a:lnTo>
                  <a:pt x="941800" y="0"/>
                </a:lnTo>
                <a:lnTo>
                  <a:pt x="941800" y="481330"/>
                </a:lnTo>
                <a:lnTo>
                  <a:pt x="0" y="481330"/>
                </a:lnTo>
                <a:lnTo>
                  <a:pt x="0" y="0"/>
                </a:lnTo>
                <a:close/>
              </a:path>
            </a:pathLst>
          </a:custGeom>
          <a:blipFill rotWithShape="1">
            <a:blip r:embed="rId5">
              <a:alphaModFix/>
            </a:blip>
            <a:stretch>
              <a:fillRect b="-101963" l="0" r="-321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420" name="Google Shape;420;p25"/>
          <p:cNvSpPr/>
          <p:nvPr/>
        </p:nvSpPr>
        <p:spPr>
          <a:xfrm>
            <a:off x="14737502" y="2606255"/>
            <a:ext cx="1111350" cy="1115533"/>
          </a:xfrm>
          <a:custGeom>
            <a:rect b="b" l="l" r="r" t="t"/>
            <a:pathLst>
              <a:path extrusionOk="0" h="692658" w="690061">
                <a:moveTo>
                  <a:pt x="0" y="0"/>
                </a:moveTo>
                <a:lnTo>
                  <a:pt x="690061" y="0"/>
                </a:lnTo>
                <a:lnTo>
                  <a:pt x="690061" y="692658"/>
                </a:lnTo>
                <a:lnTo>
                  <a:pt x="0" y="69265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421" name="Google Shape;421;p25"/>
          <p:cNvSpPr txBox="1"/>
          <p:nvPr/>
        </p:nvSpPr>
        <p:spPr>
          <a:xfrm>
            <a:off x="785769" y="5395277"/>
            <a:ext cx="4359000" cy="1097100"/>
          </a:xfrm>
          <a:prstGeom prst="rect">
            <a:avLst/>
          </a:prstGeom>
          <a:noFill/>
          <a:ln>
            <a:noFill/>
          </a:ln>
        </p:spPr>
        <p:txBody>
          <a:bodyPr anchorCtr="0" anchor="t" bIns="0" lIns="0" spcFirstLastPara="1" rIns="0" wrap="square" tIns="0">
            <a:spAutoFit/>
          </a:bodyPr>
          <a:lstStyle/>
          <a:p>
            <a:pPr indent="0" lvl="0" marL="0" marR="0" rtl="0" algn="ctr">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Part du PIB consacré aux investissements en énergie renouvelable</a:t>
            </a:r>
            <a:endParaRPr sz="1800">
              <a:solidFill>
                <a:srgbClr val="184420"/>
              </a:solidFill>
              <a:latin typeface="Verdana"/>
              <a:ea typeface="Verdana"/>
              <a:cs typeface="Verdana"/>
              <a:sym typeface="Verdana"/>
            </a:endParaRPr>
          </a:p>
        </p:txBody>
      </p:sp>
      <p:sp>
        <p:nvSpPr>
          <p:cNvPr id="422" name="Google Shape;422;p25"/>
          <p:cNvSpPr txBox="1"/>
          <p:nvPr/>
        </p:nvSpPr>
        <p:spPr>
          <a:xfrm>
            <a:off x="1749972" y="4171775"/>
            <a:ext cx="3044400" cy="923400"/>
          </a:xfrm>
          <a:prstGeom prst="rect">
            <a:avLst/>
          </a:prstGeom>
          <a:noFill/>
          <a:ln>
            <a:noFill/>
          </a:ln>
        </p:spPr>
        <p:txBody>
          <a:bodyPr anchorCtr="0" anchor="t" bIns="0" lIns="0" spcFirstLastPara="1" rIns="0" wrap="square" tIns="0">
            <a:spAutoFit/>
          </a:bodyPr>
          <a:lstStyle/>
          <a:p>
            <a:pPr indent="0" lvl="0" marL="0" marR="0" rtl="0" algn="ctr">
              <a:lnSpc>
                <a:spcPct val="130007"/>
              </a:lnSpc>
              <a:spcBef>
                <a:spcPts val="0"/>
              </a:spcBef>
              <a:spcAft>
                <a:spcPts val="0"/>
              </a:spcAft>
              <a:buClr>
                <a:srgbClr val="184420"/>
              </a:buClr>
              <a:buSzPts val="6000"/>
              <a:buFont typeface="Arial"/>
              <a:buNone/>
            </a:pPr>
            <a:r>
              <a:rPr i="0" lang="en-US" sz="6000" u="none" cap="none" strike="noStrike">
                <a:solidFill>
                  <a:srgbClr val="184420"/>
                </a:solidFill>
                <a:latin typeface="Verdana"/>
                <a:ea typeface="Verdana"/>
                <a:cs typeface="Verdana"/>
                <a:sym typeface="Verdana"/>
              </a:rPr>
              <a:t>14,7%</a:t>
            </a:r>
            <a:endParaRPr sz="3600">
              <a:solidFill>
                <a:srgbClr val="184420"/>
              </a:solidFill>
              <a:latin typeface="Verdana"/>
              <a:ea typeface="Verdana"/>
              <a:cs typeface="Verdana"/>
              <a:sym typeface="Verdana"/>
            </a:endParaRPr>
          </a:p>
        </p:txBody>
      </p:sp>
      <p:sp>
        <p:nvSpPr>
          <p:cNvPr id="423" name="Google Shape;423;p25"/>
          <p:cNvSpPr/>
          <p:nvPr/>
        </p:nvSpPr>
        <p:spPr>
          <a:xfrm>
            <a:off x="822517" y="856064"/>
            <a:ext cx="898082" cy="570282"/>
          </a:xfrm>
          <a:custGeom>
            <a:rect b="b" l="l" r="r" t="t"/>
            <a:pathLst>
              <a:path extrusionOk="0" h="570282" w="898082">
                <a:moveTo>
                  <a:pt x="0" y="0"/>
                </a:moveTo>
                <a:lnTo>
                  <a:pt x="898082" y="0"/>
                </a:lnTo>
                <a:lnTo>
                  <a:pt x="898082" y="570282"/>
                </a:lnTo>
                <a:lnTo>
                  <a:pt x="0" y="570282"/>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 name="Google Shape;424;p25"/>
          <p:cNvSpPr txBox="1"/>
          <p:nvPr/>
        </p:nvSpPr>
        <p:spPr>
          <a:xfrm>
            <a:off x="11094653" y="8521150"/>
            <a:ext cx="33627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Innovation</a:t>
            </a:r>
            <a:endParaRPr sz="1800">
              <a:solidFill>
                <a:srgbClr val="184420"/>
              </a:solidFill>
              <a:latin typeface="Verdana"/>
              <a:ea typeface="Verdana"/>
              <a:cs typeface="Verdana"/>
              <a:sym typeface="Verdana"/>
            </a:endParaRPr>
          </a:p>
        </p:txBody>
      </p:sp>
      <p:sp>
        <p:nvSpPr>
          <p:cNvPr id="425" name="Google Shape;425;p25"/>
          <p:cNvSpPr txBox="1"/>
          <p:nvPr/>
        </p:nvSpPr>
        <p:spPr>
          <a:xfrm>
            <a:off x="2202223" y="798294"/>
            <a:ext cx="22500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i="0" lang="en-US" sz="1979" u="none" cap="none" strike="noStrike">
                <a:solidFill>
                  <a:srgbClr val="647B54"/>
                </a:solidFill>
                <a:latin typeface="Verdana"/>
                <a:ea typeface="Verdana"/>
                <a:cs typeface="Verdana"/>
                <a:sym typeface="Verdana"/>
              </a:rPr>
              <a:t>Slovaquie</a:t>
            </a:r>
            <a:endParaRPr sz="1800">
              <a:solidFill>
                <a:schemeClr val="dk1"/>
              </a:solidFill>
              <a:latin typeface="Verdana"/>
              <a:ea typeface="Verdana"/>
              <a:cs typeface="Verdana"/>
              <a:sym typeface="Verdana"/>
            </a:endParaRPr>
          </a:p>
        </p:txBody>
      </p:sp>
      <p:sp>
        <p:nvSpPr>
          <p:cNvPr id="426" name="Google Shape;426;p25"/>
          <p:cNvSpPr txBox="1"/>
          <p:nvPr/>
        </p:nvSpPr>
        <p:spPr>
          <a:xfrm>
            <a:off x="11055307" y="8926256"/>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Santé et éducation primaire</a:t>
            </a:r>
            <a:endParaRPr sz="1800">
              <a:solidFill>
                <a:srgbClr val="184420"/>
              </a:solidFill>
              <a:latin typeface="Verdana"/>
              <a:ea typeface="Verdana"/>
              <a:cs typeface="Verdana"/>
              <a:sym typeface="Verdana"/>
            </a:endParaRPr>
          </a:p>
        </p:txBody>
      </p:sp>
      <p:sp>
        <p:nvSpPr>
          <p:cNvPr id="427" name="Google Shape;427;p25"/>
          <p:cNvSpPr txBox="1"/>
          <p:nvPr/>
        </p:nvSpPr>
        <p:spPr>
          <a:xfrm>
            <a:off x="11109453" y="9310032"/>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Maturité technologique</a:t>
            </a:r>
            <a:endParaRPr sz="1800">
              <a:solidFill>
                <a:srgbClr val="184420"/>
              </a:solidFill>
              <a:latin typeface="Verdana"/>
              <a:ea typeface="Verdana"/>
              <a:cs typeface="Verdana"/>
              <a:sym typeface="Verdana"/>
            </a:endParaRPr>
          </a:p>
        </p:txBody>
      </p:sp>
      <p:sp>
        <p:nvSpPr>
          <p:cNvPr id="428" name="Google Shape;428;p25"/>
          <p:cNvSpPr txBox="1"/>
          <p:nvPr/>
        </p:nvSpPr>
        <p:spPr>
          <a:xfrm>
            <a:off x="12879518" y="4368812"/>
            <a:ext cx="4885800" cy="22857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b="1" i="0" lang="en-US" sz="1979" u="none" cap="none" strike="noStrike">
                <a:solidFill>
                  <a:srgbClr val="184420"/>
                </a:solidFill>
                <a:latin typeface="Verdana"/>
                <a:ea typeface="Verdana"/>
                <a:cs typeface="Verdana"/>
                <a:sym typeface="Verdana"/>
              </a:rPr>
              <a:t>Politique énergétique en vigueur</a:t>
            </a:r>
            <a:endParaRPr b="1" i="0" sz="1979" u="none" cap="none" strike="noStrike">
              <a:solidFill>
                <a:srgbClr val="184420"/>
              </a:solidFill>
              <a:latin typeface="Verdana"/>
              <a:ea typeface="Verdana"/>
              <a:cs typeface="Verdana"/>
              <a:sym typeface="Verdana"/>
            </a:endParaRPr>
          </a:p>
          <a:p>
            <a:pPr indent="0" lvl="0" marL="0" marR="0" rtl="0" algn="l">
              <a:lnSpc>
                <a:spcPct val="130065"/>
              </a:lnSpc>
              <a:spcBef>
                <a:spcPts val="0"/>
              </a:spcBef>
              <a:spcAft>
                <a:spcPts val="0"/>
              </a:spcAft>
              <a:buClr>
                <a:srgbClr val="184420"/>
              </a:buClr>
              <a:buSzPts val="1979"/>
              <a:buFont typeface="Arial"/>
              <a:buNone/>
            </a:pPr>
            <a:r>
              <a:t/>
            </a:r>
            <a:endParaRPr b="1" sz="1979">
              <a:solidFill>
                <a:srgbClr val="184420"/>
              </a:solidFill>
              <a:latin typeface="Verdana"/>
              <a:ea typeface="Verdana"/>
              <a:cs typeface="Verdana"/>
              <a:sym typeface="Verdana"/>
            </a:endParaRPr>
          </a:p>
          <a:p>
            <a:pPr indent="-342900" lvl="0" marL="342900" marR="0" rtl="0" algn="l">
              <a:lnSpc>
                <a:spcPct val="130065"/>
              </a:lnSpc>
              <a:spcBef>
                <a:spcPts val="0"/>
              </a:spcBef>
              <a:spcAft>
                <a:spcPts val="0"/>
              </a:spcAft>
              <a:buClr>
                <a:srgbClr val="184420"/>
              </a:buClr>
              <a:buSzPts val="1979"/>
              <a:buFont typeface="Verdana"/>
              <a:buChar char="⮚"/>
            </a:pPr>
            <a:r>
              <a:rPr lang="en-US" sz="1979">
                <a:solidFill>
                  <a:srgbClr val="184420"/>
                </a:solidFill>
                <a:latin typeface="Verdana"/>
                <a:ea typeface="Verdana"/>
                <a:cs typeface="Verdana"/>
                <a:sym typeface="Verdana"/>
              </a:rPr>
              <a:t>Objectifs 20/20/20 de l’UE l'Union globalement atteint</a:t>
            </a:r>
            <a:endParaRPr sz="1979">
              <a:solidFill>
                <a:srgbClr val="184420"/>
              </a:solidFill>
              <a:latin typeface="Verdana"/>
              <a:ea typeface="Verdana"/>
              <a:cs typeface="Verdana"/>
              <a:sym typeface="Verdana"/>
            </a:endParaRPr>
          </a:p>
          <a:p>
            <a:pPr indent="-342900" lvl="0" marL="342900" marR="0" rtl="0" algn="l">
              <a:lnSpc>
                <a:spcPct val="130065"/>
              </a:lnSpc>
              <a:spcBef>
                <a:spcPts val="0"/>
              </a:spcBef>
              <a:spcAft>
                <a:spcPts val="0"/>
              </a:spcAft>
              <a:buClr>
                <a:srgbClr val="184420"/>
              </a:buClr>
              <a:buSzPts val="1979"/>
              <a:buFont typeface="Verdana"/>
              <a:buChar char="⮚"/>
            </a:pPr>
            <a:r>
              <a:rPr lang="en-US" sz="1979">
                <a:solidFill>
                  <a:srgbClr val="184420"/>
                </a:solidFill>
                <a:latin typeface="Verdana"/>
                <a:ea typeface="Verdana"/>
                <a:cs typeface="Verdana"/>
                <a:sym typeface="Verdana"/>
              </a:rPr>
              <a:t>La Slovaquie a suivi les tendances de l’UE</a:t>
            </a:r>
            <a:endParaRPr i="0" sz="1800" u="none" cap="none" strike="noStrike">
              <a:solidFill>
                <a:srgbClr val="184420"/>
              </a:solidFill>
              <a:latin typeface="Verdana"/>
              <a:ea typeface="Verdana"/>
              <a:cs typeface="Verdana"/>
              <a:sym typeface="Verdana"/>
            </a:endParaRPr>
          </a:p>
        </p:txBody>
      </p:sp>
      <p:grpSp>
        <p:nvGrpSpPr>
          <p:cNvPr id="429" name="Google Shape;429;p25"/>
          <p:cNvGrpSpPr/>
          <p:nvPr/>
        </p:nvGrpSpPr>
        <p:grpSpPr>
          <a:xfrm>
            <a:off x="4571892" y="8337843"/>
            <a:ext cx="4447141" cy="1392728"/>
            <a:chOff x="6904728" y="8508804"/>
            <a:chExt cx="3743700" cy="1392728"/>
          </a:xfrm>
        </p:grpSpPr>
        <p:sp>
          <p:nvSpPr>
            <p:cNvPr id="430" name="Google Shape;430;p25"/>
            <p:cNvSpPr/>
            <p:nvPr/>
          </p:nvSpPr>
          <p:spPr>
            <a:xfrm>
              <a:off x="8369425" y="8508804"/>
              <a:ext cx="814396" cy="438756"/>
            </a:xfrm>
            <a:custGeom>
              <a:rect b="b" l="l" r="r" t="t"/>
              <a:pathLst>
                <a:path extrusionOk="0" h="585008" w="1085861">
                  <a:moveTo>
                    <a:pt x="0" y="0"/>
                  </a:moveTo>
                  <a:lnTo>
                    <a:pt x="1085861" y="0"/>
                  </a:lnTo>
                  <a:lnTo>
                    <a:pt x="1085861" y="585008"/>
                  </a:lnTo>
                  <a:lnTo>
                    <a:pt x="0" y="585008"/>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Verdana"/>
                <a:ea typeface="Verdana"/>
                <a:cs typeface="Verdana"/>
                <a:sym typeface="Verdana"/>
              </a:endParaRPr>
            </a:p>
          </p:txBody>
        </p:sp>
        <p:sp>
          <p:nvSpPr>
            <p:cNvPr id="431" name="Google Shape;431;p25"/>
            <p:cNvSpPr txBox="1"/>
            <p:nvPr/>
          </p:nvSpPr>
          <p:spPr>
            <a:xfrm>
              <a:off x="6904728" y="9024160"/>
              <a:ext cx="3743700" cy="304500"/>
            </a:xfrm>
            <a:prstGeom prst="rect">
              <a:avLst/>
            </a:prstGeom>
            <a:noFill/>
            <a:ln>
              <a:noFill/>
            </a:ln>
          </p:spPr>
          <p:txBody>
            <a:bodyPr anchorCtr="0" anchor="t" bIns="0" lIns="0" spcFirstLastPara="1" rIns="0" wrap="square" tIns="0">
              <a:spAutoFit/>
            </a:bodyPr>
            <a:lstStyle/>
            <a:p>
              <a:pPr indent="0" lvl="0" marL="0" marR="0" rtl="0" algn="ctr">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Average competitive index (GCI) :</a:t>
              </a:r>
              <a:endParaRPr sz="1800">
                <a:solidFill>
                  <a:srgbClr val="184420"/>
                </a:solidFill>
                <a:latin typeface="Verdana"/>
                <a:ea typeface="Verdana"/>
                <a:cs typeface="Verdana"/>
                <a:sym typeface="Verdana"/>
              </a:endParaRPr>
            </a:p>
          </p:txBody>
        </p:sp>
        <p:sp>
          <p:nvSpPr>
            <p:cNvPr id="432" name="Google Shape;432;p25"/>
            <p:cNvSpPr txBox="1"/>
            <p:nvPr/>
          </p:nvSpPr>
          <p:spPr>
            <a:xfrm>
              <a:off x="8171271" y="9439832"/>
              <a:ext cx="2142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u="none" cap="none" strike="noStrike">
                  <a:solidFill>
                    <a:srgbClr val="184420"/>
                  </a:solidFill>
                  <a:latin typeface="Verdana"/>
                  <a:ea typeface="Verdana"/>
                  <a:cs typeface="Verdana"/>
                  <a:sym typeface="Verdana"/>
                </a:rPr>
                <a:t>4,38 / 7</a:t>
              </a:r>
              <a:endParaRPr sz="2400">
                <a:solidFill>
                  <a:srgbClr val="184420"/>
                </a:solidFill>
                <a:latin typeface="Verdana"/>
                <a:ea typeface="Verdana"/>
                <a:cs typeface="Verdana"/>
                <a:sym typeface="Verdana"/>
              </a:endParaRPr>
            </a:p>
          </p:txBody>
        </p:sp>
      </p:grpSp>
      <p:grpSp>
        <p:nvGrpSpPr>
          <p:cNvPr id="433" name="Google Shape;433;p25"/>
          <p:cNvGrpSpPr/>
          <p:nvPr/>
        </p:nvGrpSpPr>
        <p:grpSpPr>
          <a:xfrm>
            <a:off x="6017855" y="2432837"/>
            <a:ext cx="6252300" cy="4485964"/>
            <a:chOff x="5791200" y="2432837"/>
            <a:chExt cx="6252300" cy="4485964"/>
          </a:xfrm>
        </p:grpSpPr>
        <p:sp>
          <p:nvSpPr>
            <p:cNvPr id="434" name="Google Shape;434;p25"/>
            <p:cNvSpPr txBox="1"/>
            <p:nvPr/>
          </p:nvSpPr>
          <p:spPr>
            <a:xfrm>
              <a:off x="5791200" y="2432837"/>
              <a:ext cx="6252300" cy="32010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184420"/>
                </a:buClr>
                <a:buSzPts val="2079"/>
                <a:buFont typeface="Arial"/>
                <a:buNone/>
              </a:pPr>
              <a:r>
                <a:rPr i="0" lang="en-US" sz="2079" u="none" cap="none" strike="noStrike">
                  <a:solidFill>
                    <a:srgbClr val="184420"/>
                  </a:solidFill>
                  <a:latin typeface="Verdana"/>
                  <a:ea typeface="Verdana"/>
                  <a:cs typeface="Verdana"/>
                  <a:sym typeface="Verdana"/>
                </a:rPr>
                <a:t>Répartition des investissements en énergie</a:t>
              </a:r>
              <a:endParaRPr sz="1800">
                <a:solidFill>
                  <a:srgbClr val="184420"/>
                </a:solidFill>
                <a:latin typeface="Verdana"/>
                <a:ea typeface="Verdana"/>
                <a:cs typeface="Verdana"/>
                <a:sym typeface="Verdana"/>
              </a:endParaRPr>
            </a:p>
          </p:txBody>
        </p:sp>
        <p:pic>
          <p:nvPicPr>
            <p:cNvPr id="435" name="Google Shape;435;p25"/>
            <p:cNvPicPr preferRelativeResize="0"/>
            <p:nvPr/>
          </p:nvPicPr>
          <p:blipFill rotWithShape="1">
            <a:blip r:embed="rId9">
              <a:alphaModFix/>
            </a:blip>
            <a:srcRect b="0" l="0" r="30123" t="0"/>
            <a:stretch/>
          </p:blipFill>
          <p:spPr>
            <a:xfrm>
              <a:off x="6434912" y="2857500"/>
              <a:ext cx="4964867" cy="4061301"/>
            </a:xfrm>
            <a:prstGeom prst="rect">
              <a:avLst/>
            </a:prstGeom>
            <a:noFill/>
            <a:ln>
              <a:noFill/>
            </a:ln>
          </p:spPr>
        </p:pic>
      </p:grpSp>
      <p:pic>
        <p:nvPicPr>
          <p:cNvPr id="436" name="Google Shape;436;p25"/>
          <p:cNvPicPr preferRelativeResize="0"/>
          <p:nvPr/>
        </p:nvPicPr>
        <p:blipFill rotWithShape="1">
          <a:blip r:embed="rId10">
            <a:alphaModFix/>
          </a:blip>
          <a:srcRect b="49497" l="0" r="0" t="-1940"/>
          <a:stretch/>
        </p:blipFill>
        <p:spPr>
          <a:xfrm>
            <a:off x="6945244" y="6743700"/>
            <a:ext cx="2870938" cy="1039718"/>
          </a:xfrm>
          <a:prstGeom prst="rect">
            <a:avLst/>
          </a:prstGeom>
          <a:noFill/>
          <a:ln>
            <a:noFill/>
          </a:ln>
        </p:spPr>
      </p:pic>
      <p:pic>
        <p:nvPicPr>
          <p:cNvPr id="437" name="Google Shape;437;p25"/>
          <p:cNvPicPr preferRelativeResize="0"/>
          <p:nvPr/>
        </p:nvPicPr>
        <p:blipFill rotWithShape="1">
          <a:blip r:embed="rId10">
            <a:alphaModFix/>
          </a:blip>
          <a:srcRect b="0" l="0" r="0" t="50049"/>
          <a:stretch/>
        </p:blipFill>
        <p:spPr>
          <a:xfrm>
            <a:off x="9415982" y="6910632"/>
            <a:ext cx="2623618" cy="904990"/>
          </a:xfrm>
          <a:prstGeom prst="rect">
            <a:avLst/>
          </a:prstGeom>
          <a:noFill/>
          <a:ln>
            <a:noFill/>
          </a:ln>
        </p:spPr>
      </p:pic>
      <p:sp>
        <p:nvSpPr>
          <p:cNvPr id="438" name="Google Shape;438;p25"/>
          <p:cNvSpPr/>
          <p:nvPr/>
        </p:nvSpPr>
        <p:spPr>
          <a:xfrm>
            <a:off x="0" y="8177272"/>
            <a:ext cx="18050100" cy="2067900"/>
          </a:xfrm>
          <a:prstGeom prst="rect">
            <a:avLst/>
          </a:prstGeom>
          <a:solidFill>
            <a:schemeClr val="lt1">
              <a:alpha val="4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39" name="Google Shape;439;p25"/>
          <p:cNvCxnSpPr/>
          <p:nvPr/>
        </p:nvCxnSpPr>
        <p:spPr>
          <a:xfrm flipH="1" rot="10800000">
            <a:off x="5403721" y="2433820"/>
            <a:ext cx="4762" cy="5071880"/>
          </a:xfrm>
          <a:prstGeom prst="straightConnector1">
            <a:avLst/>
          </a:prstGeom>
          <a:noFill/>
          <a:ln cap="flat" cmpd="sng" w="9525">
            <a:solidFill>
              <a:srgbClr val="ACAEB5"/>
            </a:solidFill>
            <a:prstDash val="solid"/>
            <a:round/>
            <a:headEnd len="sm" w="sm" type="none"/>
            <a:tailEnd len="sm" w="sm" type="none"/>
          </a:ln>
        </p:spPr>
      </p:cxnSp>
      <p:cxnSp>
        <p:nvCxnSpPr>
          <p:cNvPr id="440" name="Google Shape;440;p25"/>
          <p:cNvCxnSpPr/>
          <p:nvPr/>
        </p:nvCxnSpPr>
        <p:spPr>
          <a:xfrm flipH="1" rot="10800000">
            <a:off x="12415838" y="2433820"/>
            <a:ext cx="4762" cy="5071880"/>
          </a:xfrm>
          <a:prstGeom prst="straightConnector1">
            <a:avLst/>
          </a:prstGeom>
          <a:noFill/>
          <a:ln cap="flat" cmpd="sng" w="9525">
            <a:solidFill>
              <a:srgbClr val="ACAEB5"/>
            </a:solidFill>
            <a:prstDash val="solid"/>
            <a:round/>
            <a:headEnd len="sm" w="sm" type="none"/>
            <a:tailEnd len="sm" w="sm" type="none"/>
          </a:ln>
        </p:spPr>
      </p:cxnSp>
      <p:sp>
        <p:nvSpPr>
          <p:cNvPr id="441" name="Google Shape;441;p25"/>
          <p:cNvSpPr/>
          <p:nvPr/>
        </p:nvSpPr>
        <p:spPr>
          <a:xfrm>
            <a:off x="2251544" y="2154698"/>
            <a:ext cx="1540525" cy="1217672"/>
          </a:xfrm>
          <a:custGeom>
            <a:rect b="b" l="l" r="r" t="t"/>
            <a:pathLst>
              <a:path extrusionOk="0" h="2261839" w="2811234">
                <a:moveTo>
                  <a:pt x="0" y="0"/>
                </a:moveTo>
                <a:lnTo>
                  <a:pt x="2811234" y="0"/>
                </a:lnTo>
                <a:lnTo>
                  <a:pt x="2811234" y="2261839"/>
                </a:lnTo>
                <a:lnTo>
                  <a:pt x="0" y="2261839"/>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26"/>
          <p:cNvPicPr preferRelativeResize="0"/>
          <p:nvPr/>
        </p:nvPicPr>
        <p:blipFill rotWithShape="1">
          <a:blip r:embed="rId3">
            <a:alphaModFix/>
          </a:blip>
          <a:srcRect b="0" l="0" r="0" t="0"/>
          <a:stretch/>
        </p:blipFill>
        <p:spPr>
          <a:xfrm>
            <a:off x="6495058" y="2539870"/>
            <a:ext cx="5297883" cy="4417697"/>
          </a:xfrm>
          <a:prstGeom prst="rect">
            <a:avLst/>
          </a:prstGeom>
          <a:noFill/>
          <a:ln>
            <a:noFill/>
          </a:ln>
        </p:spPr>
      </p:pic>
      <p:sp>
        <p:nvSpPr>
          <p:cNvPr id="451" name="Google Shape;451;p26"/>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CLUSTER LOW</a:t>
            </a:r>
            <a:endParaRPr/>
          </a:p>
        </p:txBody>
      </p:sp>
      <p:sp>
        <p:nvSpPr>
          <p:cNvPr id="452" name="Google Shape;452;p26"/>
          <p:cNvSpPr/>
          <p:nvPr/>
        </p:nvSpPr>
        <p:spPr>
          <a:xfrm>
            <a:off x="9421384" y="9126466"/>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4">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Verdana"/>
              <a:ea typeface="Verdana"/>
              <a:cs typeface="Verdana"/>
              <a:sym typeface="Verdana"/>
            </a:endParaRPr>
          </a:p>
        </p:txBody>
      </p:sp>
      <p:grpSp>
        <p:nvGrpSpPr>
          <p:cNvPr id="453" name="Google Shape;453;p26"/>
          <p:cNvGrpSpPr/>
          <p:nvPr/>
        </p:nvGrpSpPr>
        <p:grpSpPr>
          <a:xfrm>
            <a:off x="9422361" y="8449745"/>
            <a:ext cx="1158387" cy="316751"/>
            <a:chOff x="0" y="0"/>
            <a:chExt cx="1544516" cy="422335"/>
          </a:xfrm>
        </p:grpSpPr>
        <p:sp>
          <p:nvSpPr>
            <p:cNvPr id="454" name="Google Shape;454;p26"/>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5">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Verdana"/>
                <a:ea typeface="Verdana"/>
                <a:cs typeface="Verdana"/>
                <a:sym typeface="Verdana"/>
              </a:endParaRPr>
            </a:p>
          </p:txBody>
        </p:sp>
        <p:sp>
          <p:nvSpPr>
            <p:cNvPr id="455" name="Google Shape;455;p26"/>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4">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Verdana"/>
                <a:ea typeface="Verdana"/>
                <a:cs typeface="Verdana"/>
                <a:sym typeface="Verdana"/>
              </a:endParaRPr>
            </a:p>
          </p:txBody>
        </p:sp>
      </p:grpSp>
      <p:sp>
        <p:nvSpPr>
          <p:cNvPr id="456" name="Google Shape;456;p26"/>
          <p:cNvSpPr/>
          <p:nvPr/>
        </p:nvSpPr>
        <p:spPr>
          <a:xfrm>
            <a:off x="9583823" y="9644815"/>
            <a:ext cx="941800" cy="481330"/>
          </a:xfrm>
          <a:custGeom>
            <a:rect b="b" l="l" r="r" t="t"/>
            <a:pathLst>
              <a:path extrusionOk="0" h="481330" w="941800">
                <a:moveTo>
                  <a:pt x="0" y="0"/>
                </a:moveTo>
                <a:lnTo>
                  <a:pt x="941800" y="0"/>
                </a:lnTo>
                <a:lnTo>
                  <a:pt x="941800" y="481330"/>
                </a:lnTo>
                <a:lnTo>
                  <a:pt x="0" y="481330"/>
                </a:lnTo>
                <a:lnTo>
                  <a:pt x="0" y="0"/>
                </a:lnTo>
                <a:close/>
              </a:path>
            </a:pathLst>
          </a:custGeom>
          <a:blipFill rotWithShape="1">
            <a:blip r:embed="rId6">
              <a:alphaModFix/>
            </a:blip>
            <a:stretch>
              <a:fillRect b="-101963" l="0" r="-321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Verdana"/>
              <a:ea typeface="Verdana"/>
              <a:cs typeface="Verdana"/>
              <a:sym typeface="Verdana"/>
            </a:endParaRPr>
          </a:p>
        </p:txBody>
      </p:sp>
      <p:sp>
        <p:nvSpPr>
          <p:cNvPr id="457" name="Google Shape;457;p26"/>
          <p:cNvSpPr/>
          <p:nvPr/>
        </p:nvSpPr>
        <p:spPr>
          <a:xfrm>
            <a:off x="14737502" y="2606255"/>
            <a:ext cx="1111350" cy="1115533"/>
          </a:xfrm>
          <a:custGeom>
            <a:rect b="b" l="l" r="r" t="t"/>
            <a:pathLst>
              <a:path extrusionOk="0" h="692658" w="690061">
                <a:moveTo>
                  <a:pt x="0" y="0"/>
                </a:moveTo>
                <a:lnTo>
                  <a:pt x="690061" y="0"/>
                </a:lnTo>
                <a:lnTo>
                  <a:pt x="690061" y="692658"/>
                </a:lnTo>
                <a:lnTo>
                  <a:pt x="0" y="69265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458" name="Google Shape;458;p26"/>
          <p:cNvSpPr txBox="1"/>
          <p:nvPr/>
        </p:nvSpPr>
        <p:spPr>
          <a:xfrm>
            <a:off x="785769" y="5395277"/>
            <a:ext cx="4359000" cy="1097100"/>
          </a:xfrm>
          <a:prstGeom prst="rect">
            <a:avLst/>
          </a:prstGeom>
          <a:noFill/>
          <a:ln>
            <a:noFill/>
          </a:ln>
        </p:spPr>
        <p:txBody>
          <a:bodyPr anchorCtr="0" anchor="t" bIns="0" lIns="0" spcFirstLastPara="1" rIns="0" wrap="square" tIns="0">
            <a:spAutoFit/>
          </a:bodyPr>
          <a:lstStyle/>
          <a:p>
            <a:pPr indent="0" lvl="0" marL="0" marR="0" rtl="0" algn="ctr">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Part du PIB consacré aux investissements en énergie renouvelable</a:t>
            </a:r>
            <a:endParaRPr sz="1800">
              <a:solidFill>
                <a:srgbClr val="184420"/>
              </a:solidFill>
              <a:latin typeface="Verdana"/>
              <a:ea typeface="Verdana"/>
              <a:cs typeface="Verdana"/>
              <a:sym typeface="Verdana"/>
            </a:endParaRPr>
          </a:p>
        </p:txBody>
      </p:sp>
      <p:sp>
        <p:nvSpPr>
          <p:cNvPr id="459" name="Google Shape;459;p26"/>
          <p:cNvSpPr txBox="1"/>
          <p:nvPr/>
        </p:nvSpPr>
        <p:spPr>
          <a:xfrm>
            <a:off x="1749987" y="4171771"/>
            <a:ext cx="2543700" cy="923400"/>
          </a:xfrm>
          <a:prstGeom prst="rect">
            <a:avLst/>
          </a:prstGeom>
          <a:noFill/>
          <a:ln>
            <a:noFill/>
          </a:ln>
        </p:spPr>
        <p:txBody>
          <a:bodyPr anchorCtr="0" anchor="t" bIns="0" lIns="0" spcFirstLastPara="1" rIns="0" wrap="square" tIns="0">
            <a:spAutoFit/>
          </a:bodyPr>
          <a:lstStyle/>
          <a:p>
            <a:pPr indent="0" lvl="0" marL="0" marR="0" rtl="0" algn="ctr">
              <a:lnSpc>
                <a:spcPct val="130007"/>
              </a:lnSpc>
              <a:spcBef>
                <a:spcPts val="0"/>
              </a:spcBef>
              <a:spcAft>
                <a:spcPts val="0"/>
              </a:spcAft>
              <a:buClr>
                <a:srgbClr val="184420"/>
              </a:buClr>
              <a:buSzPts val="6000"/>
              <a:buFont typeface="Arial"/>
              <a:buNone/>
            </a:pPr>
            <a:r>
              <a:rPr i="0" lang="en-US" sz="6000" u="none" cap="none" strike="noStrike">
                <a:solidFill>
                  <a:srgbClr val="184420"/>
                </a:solidFill>
                <a:latin typeface="Verdana"/>
                <a:ea typeface="Verdana"/>
                <a:cs typeface="Verdana"/>
                <a:sym typeface="Verdana"/>
              </a:rPr>
              <a:t>1,9%</a:t>
            </a:r>
            <a:endParaRPr>
              <a:latin typeface="Verdana"/>
              <a:ea typeface="Verdana"/>
              <a:cs typeface="Verdana"/>
              <a:sym typeface="Verdana"/>
            </a:endParaRPr>
          </a:p>
        </p:txBody>
      </p:sp>
      <p:sp>
        <p:nvSpPr>
          <p:cNvPr id="460" name="Google Shape;460;p26"/>
          <p:cNvSpPr txBox="1"/>
          <p:nvPr/>
        </p:nvSpPr>
        <p:spPr>
          <a:xfrm>
            <a:off x="12879518" y="4368812"/>
            <a:ext cx="4885800" cy="30780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b="1" i="0" lang="en-US" sz="1979" u="none" cap="none" strike="noStrike">
                <a:solidFill>
                  <a:srgbClr val="184420"/>
                </a:solidFill>
                <a:latin typeface="Verdana"/>
                <a:ea typeface="Verdana"/>
                <a:cs typeface="Verdana"/>
                <a:sym typeface="Verdana"/>
              </a:rPr>
              <a:t>Politique énergétique nationale engagée</a:t>
            </a:r>
            <a:endParaRPr b="1" i="0" sz="1979" u="none" cap="none" strike="noStrike">
              <a:solidFill>
                <a:srgbClr val="184420"/>
              </a:solidFill>
              <a:latin typeface="Verdana"/>
              <a:ea typeface="Verdana"/>
              <a:cs typeface="Verdana"/>
              <a:sym typeface="Verdana"/>
            </a:endParaRPr>
          </a:p>
          <a:p>
            <a:pPr indent="0" lvl="0" marL="0" marR="0" rtl="0" algn="l">
              <a:lnSpc>
                <a:spcPct val="130065"/>
              </a:lnSpc>
              <a:spcBef>
                <a:spcPts val="0"/>
              </a:spcBef>
              <a:spcAft>
                <a:spcPts val="0"/>
              </a:spcAft>
              <a:buClr>
                <a:srgbClr val="184420"/>
              </a:buClr>
              <a:buSzPts val="1979"/>
              <a:buFont typeface="Arial"/>
              <a:buNone/>
            </a:pPr>
            <a:r>
              <a:t/>
            </a:r>
            <a:endParaRPr b="1" sz="1979">
              <a:solidFill>
                <a:srgbClr val="184420"/>
              </a:solidFill>
              <a:latin typeface="Verdana"/>
              <a:ea typeface="Verdana"/>
              <a:cs typeface="Verdana"/>
              <a:sym typeface="Verdana"/>
            </a:endParaRPr>
          </a:p>
          <a:p>
            <a:pPr indent="-342900" lvl="0" marL="342900" marR="0" rtl="0" algn="l">
              <a:lnSpc>
                <a:spcPct val="130065"/>
              </a:lnSpc>
              <a:spcBef>
                <a:spcPts val="0"/>
              </a:spcBef>
              <a:spcAft>
                <a:spcPts val="0"/>
              </a:spcAft>
              <a:buClr>
                <a:srgbClr val="184420"/>
              </a:buClr>
              <a:buSzPts val="1979"/>
              <a:buFont typeface="Verdana"/>
              <a:buChar char="⮚"/>
            </a:pPr>
            <a:r>
              <a:rPr i="0" lang="en-US" sz="1979" u="none" cap="none" strike="noStrike">
                <a:solidFill>
                  <a:srgbClr val="184420"/>
                </a:solidFill>
                <a:latin typeface="Verdana"/>
                <a:ea typeface="Verdana"/>
                <a:cs typeface="Verdana"/>
                <a:sym typeface="Verdana"/>
              </a:rPr>
              <a:t>Couvrir 80% de sa consommation d’électricité par des énergies renouvelables d’ici 2030</a:t>
            </a:r>
            <a:endParaRPr>
              <a:latin typeface="Verdana"/>
              <a:ea typeface="Verdana"/>
              <a:cs typeface="Verdana"/>
              <a:sym typeface="Verdana"/>
            </a:endParaRPr>
          </a:p>
          <a:p>
            <a:pPr indent="-342900" lvl="0" marL="342900" marR="0" rtl="0" algn="l">
              <a:lnSpc>
                <a:spcPct val="130065"/>
              </a:lnSpc>
              <a:spcBef>
                <a:spcPts val="0"/>
              </a:spcBef>
              <a:spcAft>
                <a:spcPts val="0"/>
              </a:spcAft>
              <a:buClr>
                <a:srgbClr val="184420"/>
              </a:buClr>
              <a:buSzPts val="1979"/>
              <a:buFont typeface="Verdana"/>
              <a:buChar char="⮚"/>
            </a:pPr>
            <a:r>
              <a:rPr i="0" lang="en-US" sz="1979" u="none" cap="none" strike="noStrike">
                <a:solidFill>
                  <a:srgbClr val="184420"/>
                </a:solidFill>
                <a:latin typeface="Verdana"/>
                <a:ea typeface="Verdana"/>
                <a:cs typeface="Verdana"/>
                <a:sym typeface="Verdana"/>
              </a:rPr>
              <a:t>Objectif d’être climatiquement indépendant d’ici 2050</a:t>
            </a:r>
            <a:endParaRPr>
              <a:latin typeface="Verdana"/>
              <a:ea typeface="Verdana"/>
              <a:cs typeface="Verdana"/>
              <a:sym typeface="Verdana"/>
            </a:endParaRPr>
          </a:p>
        </p:txBody>
      </p:sp>
      <p:grpSp>
        <p:nvGrpSpPr>
          <p:cNvPr id="461" name="Google Shape;461;p26"/>
          <p:cNvGrpSpPr/>
          <p:nvPr/>
        </p:nvGrpSpPr>
        <p:grpSpPr>
          <a:xfrm>
            <a:off x="4349968" y="8538407"/>
            <a:ext cx="4447141" cy="1392716"/>
            <a:chOff x="6904728" y="8508804"/>
            <a:chExt cx="3743700" cy="1392716"/>
          </a:xfrm>
        </p:grpSpPr>
        <p:sp>
          <p:nvSpPr>
            <p:cNvPr id="462" name="Google Shape;462;p26"/>
            <p:cNvSpPr/>
            <p:nvPr/>
          </p:nvSpPr>
          <p:spPr>
            <a:xfrm>
              <a:off x="8369425" y="8508804"/>
              <a:ext cx="814396" cy="438756"/>
            </a:xfrm>
            <a:custGeom>
              <a:rect b="b" l="l" r="r" t="t"/>
              <a:pathLst>
                <a:path extrusionOk="0" h="585008" w="1085861">
                  <a:moveTo>
                    <a:pt x="0" y="0"/>
                  </a:moveTo>
                  <a:lnTo>
                    <a:pt x="1085861" y="0"/>
                  </a:lnTo>
                  <a:lnTo>
                    <a:pt x="1085861" y="585008"/>
                  </a:lnTo>
                  <a:lnTo>
                    <a:pt x="0" y="585008"/>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Verdana"/>
                <a:ea typeface="Verdana"/>
                <a:cs typeface="Verdana"/>
                <a:sym typeface="Verdana"/>
              </a:endParaRPr>
            </a:p>
          </p:txBody>
        </p:sp>
        <p:sp>
          <p:nvSpPr>
            <p:cNvPr id="463" name="Google Shape;463;p26"/>
            <p:cNvSpPr txBox="1"/>
            <p:nvPr/>
          </p:nvSpPr>
          <p:spPr>
            <a:xfrm>
              <a:off x="6904728" y="9024160"/>
              <a:ext cx="3743700" cy="304500"/>
            </a:xfrm>
            <a:prstGeom prst="rect">
              <a:avLst/>
            </a:prstGeom>
            <a:noFill/>
            <a:ln>
              <a:noFill/>
            </a:ln>
          </p:spPr>
          <p:txBody>
            <a:bodyPr anchorCtr="0" anchor="t" bIns="0" lIns="0" spcFirstLastPara="1" rIns="0" wrap="square" tIns="0">
              <a:spAutoFit/>
            </a:bodyPr>
            <a:lstStyle/>
            <a:p>
              <a:pPr indent="0" lvl="0" marL="0" marR="0" rtl="0" algn="ctr">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Average competitive index (GCI) :</a:t>
              </a:r>
              <a:endParaRPr sz="1800">
                <a:solidFill>
                  <a:srgbClr val="184420"/>
                </a:solidFill>
                <a:latin typeface="Verdana"/>
                <a:ea typeface="Verdana"/>
                <a:cs typeface="Verdana"/>
                <a:sym typeface="Verdana"/>
              </a:endParaRPr>
            </a:p>
          </p:txBody>
        </p:sp>
        <p:sp>
          <p:nvSpPr>
            <p:cNvPr id="464" name="Google Shape;464;p26"/>
            <p:cNvSpPr txBox="1"/>
            <p:nvPr/>
          </p:nvSpPr>
          <p:spPr>
            <a:xfrm>
              <a:off x="8171287" y="9439820"/>
              <a:ext cx="12108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u="none" cap="none" strike="noStrike">
                  <a:solidFill>
                    <a:srgbClr val="184420"/>
                  </a:solidFill>
                  <a:latin typeface="Verdana"/>
                  <a:ea typeface="Verdana"/>
                  <a:cs typeface="Verdana"/>
                  <a:sym typeface="Verdana"/>
                </a:rPr>
                <a:t>4,59 / 7</a:t>
              </a:r>
              <a:endParaRPr sz="2400">
                <a:solidFill>
                  <a:srgbClr val="184420"/>
                </a:solidFill>
                <a:latin typeface="Verdana"/>
                <a:ea typeface="Verdana"/>
                <a:cs typeface="Verdana"/>
                <a:sym typeface="Verdana"/>
              </a:endParaRPr>
            </a:p>
          </p:txBody>
        </p:sp>
      </p:grpSp>
      <p:pic>
        <p:nvPicPr>
          <p:cNvPr id="465" name="Google Shape;465;p26"/>
          <p:cNvPicPr preferRelativeResize="0"/>
          <p:nvPr/>
        </p:nvPicPr>
        <p:blipFill rotWithShape="1">
          <a:blip r:embed="rId9">
            <a:alphaModFix/>
          </a:blip>
          <a:srcRect b="49497" l="0" r="0" t="-1940"/>
          <a:stretch/>
        </p:blipFill>
        <p:spPr>
          <a:xfrm>
            <a:off x="6945244" y="6743700"/>
            <a:ext cx="2870938" cy="1039718"/>
          </a:xfrm>
          <a:prstGeom prst="rect">
            <a:avLst/>
          </a:prstGeom>
          <a:noFill/>
          <a:ln>
            <a:noFill/>
          </a:ln>
        </p:spPr>
      </p:pic>
      <p:pic>
        <p:nvPicPr>
          <p:cNvPr id="466" name="Google Shape;466;p26"/>
          <p:cNvPicPr preferRelativeResize="0"/>
          <p:nvPr/>
        </p:nvPicPr>
        <p:blipFill rotWithShape="1">
          <a:blip r:embed="rId9">
            <a:alphaModFix/>
          </a:blip>
          <a:srcRect b="0" l="0" r="0" t="50049"/>
          <a:stretch/>
        </p:blipFill>
        <p:spPr>
          <a:xfrm>
            <a:off x="9415982" y="6910632"/>
            <a:ext cx="2623618" cy="904990"/>
          </a:xfrm>
          <a:prstGeom prst="rect">
            <a:avLst/>
          </a:prstGeom>
          <a:noFill/>
          <a:ln>
            <a:noFill/>
          </a:ln>
        </p:spPr>
      </p:pic>
      <p:cxnSp>
        <p:nvCxnSpPr>
          <p:cNvPr id="467" name="Google Shape;467;p26"/>
          <p:cNvCxnSpPr/>
          <p:nvPr/>
        </p:nvCxnSpPr>
        <p:spPr>
          <a:xfrm flipH="1" rot="10800000">
            <a:off x="5403721" y="2433820"/>
            <a:ext cx="4762" cy="5071880"/>
          </a:xfrm>
          <a:prstGeom prst="straightConnector1">
            <a:avLst/>
          </a:prstGeom>
          <a:noFill/>
          <a:ln cap="flat" cmpd="sng" w="9525">
            <a:solidFill>
              <a:srgbClr val="ACAEB5"/>
            </a:solidFill>
            <a:prstDash val="solid"/>
            <a:round/>
            <a:headEnd len="sm" w="sm" type="none"/>
            <a:tailEnd len="sm" w="sm" type="none"/>
          </a:ln>
        </p:spPr>
      </p:cxnSp>
      <p:cxnSp>
        <p:nvCxnSpPr>
          <p:cNvPr id="468" name="Google Shape;468;p26"/>
          <p:cNvCxnSpPr/>
          <p:nvPr/>
        </p:nvCxnSpPr>
        <p:spPr>
          <a:xfrm flipH="1" rot="10800000">
            <a:off x="12415838" y="2433820"/>
            <a:ext cx="4762" cy="5071880"/>
          </a:xfrm>
          <a:prstGeom prst="straightConnector1">
            <a:avLst/>
          </a:prstGeom>
          <a:noFill/>
          <a:ln cap="flat" cmpd="sng" w="9525">
            <a:solidFill>
              <a:srgbClr val="ACAEB5"/>
            </a:solidFill>
            <a:prstDash val="solid"/>
            <a:round/>
            <a:headEnd len="sm" w="sm" type="none"/>
            <a:tailEnd len="sm" w="sm" type="none"/>
          </a:ln>
        </p:spPr>
      </p:cxnSp>
      <p:sp>
        <p:nvSpPr>
          <p:cNvPr id="469" name="Google Shape;469;p26"/>
          <p:cNvSpPr/>
          <p:nvPr/>
        </p:nvSpPr>
        <p:spPr>
          <a:xfrm>
            <a:off x="2251544" y="2154698"/>
            <a:ext cx="1540525" cy="1217672"/>
          </a:xfrm>
          <a:custGeom>
            <a:rect b="b" l="l" r="r" t="t"/>
            <a:pathLst>
              <a:path extrusionOk="0" h="2261839" w="2811234">
                <a:moveTo>
                  <a:pt x="0" y="0"/>
                </a:moveTo>
                <a:lnTo>
                  <a:pt x="2811234" y="0"/>
                </a:lnTo>
                <a:lnTo>
                  <a:pt x="2811234" y="2261839"/>
                </a:lnTo>
                <a:lnTo>
                  <a:pt x="0" y="2261839"/>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26"/>
          <p:cNvSpPr/>
          <p:nvPr/>
        </p:nvSpPr>
        <p:spPr>
          <a:xfrm>
            <a:off x="965023" y="1010751"/>
            <a:ext cx="889031" cy="564535"/>
          </a:xfrm>
          <a:custGeom>
            <a:rect b="b" l="l" r="r" t="t"/>
            <a:pathLst>
              <a:path extrusionOk="0" h="564535" w="889031">
                <a:moveTo>
                  <a:pt x="0" y="0"/>
                </a:moveTo>
                <a:lnTo>
                  <a:pt x="889031" y="0"/>
                </a:lnTo>
                <a:lnTo>
                  <a:pt x="889031" y="564535"/>
                </a:lnTo>
                <a:lnTo>
                  <a:pt x="0" y="564535"/>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 name="Google Shape;471;p26"/>
          <p:cNvSpPr txBox="1"/>
          <p:nvPr/>
        </p:nvSpPr>
        <p:spPr>
          <a:xfrm>
            <a:off x="2188169" y="837426"/>
            <a:ext cx="22500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i="0" lang="en-US" sz="1979" u="none" cap="none" strike="noStrike">
                <a:solidFill>
                  <a:srgbClr val="647B54"/>
                </a:solidFill>
                <a:latin typeface="Verdana"/>
                <a:ea typeface="Verdana"/>
                <a:cs typeface="Verdana"/>
                <a:sym typeface="Verdana"/>
              </a:rPr>
              <a:t>Portugal</a:t>
            </a:r>
            <a:endParaRPr sz="1800">
              <a:solidFill>
                <a:schemeClr val="dk1"/>
              </a:solidFill>
              <a:latin typeface="Verdana"/>
              <a:ea typeface="Verdana"/>
              <a:cs typeface="Verdana"/>
              <a:sym typeface="Verdana"/>
            </a:endParaRPr>
          </a:p>
        </p:txBody>
      </p:sp>
      <p:sp>
        <p:nvSpPr>
          <p:cNvPr id="472" name="Google Shape;472;p26"/>
          <p:cNvSpPr txBox="1"/>
          <p:nvPr/>
        </p:nvSpPr>
        <p:spPr>
          <a:xfrm>
            <a:off x="10751744" y="8424860"/>
            <a:ext cx="54276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Développement des marchés financiers</a:t>
            </a:r>
            <a:endParaRPr i="0" sz="1979" u="none" cap="none" strike="noStrike">
              <a:solidFill>
                <a:srgbClr val="184420"/>
              </a:solidFill>
              <a:latin typeface="Verdana"/>
              <a:ea typeface="Verdana"/>
              <a:cs typeface="Verdana"/>
              <a:sym typeface="Verdana"/>
            </a:endParaRPr>
          </a:p>
        </p:txBody>
      </p:sp>
      <p:sp>
        <p:nvSpPr>
          <p:cNvPr id="473" name="Google Shape;473;p26"/>
          <p:cNvSpPr txBox="1"/>
          <p:nvPr/>
        </p:nvSpPr>
        <p:spPr>
          <a:xfrm>
            <a:off x="10764695" y="8877062"/>
            <a:ext cx="4447200" cy="7008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Santé et éducation primaire</a:t>
            </a:r>
            <a:endParaRPr i="0" sz="1979" u="none" cap="none" strike="noStrike">
              <a:solidFill>
                <a:srgbClr val="184420"/>
              </a:solidFill>
              <a:latin typeface="Verdana"/>
              <a:ea typeface="Verdana"/>
              <a:cs typeface="Verdana"/>
              <a:sym typeface="Verdana"/>
            </a:endParaRPr>
          </a:p>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Infrastructures</a:t>
            </a:r>
            <a:endParaRPr i="0" sz="1979" u="none" cap="none" strike="noStrike">
              <a:solidFill>
                <a:srgbClr val="184420"/>
              </a:solidFill>
              <a:latin typeface="Verdana"/>
              <a:ea typeface="Verdana"/>
              <a:cs typeface="Verdana"/>
              <a:sym typeface="Verdana"/>
            </a:endParaRPr>
          </a:p>
        </p:txBody>
      </p:sp>
      <p:sp>
        <p:nvSpPr>
          <p:cNvPr id="474" name="Google Shape;474;p26"/>
          <p:cNvSpPr txBox="1"/>
          <p:nvPr/>
        </p:nvSpPr>
        <p:spPr>
          <a:xfrm>
            <a:off x="10764695" y="9725319"/>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Maturité technologique</a:t>
            </a:r>
            <a:endParaRPr i="0" sz="1979" u="none" cap="none" strike="noStrike">
              <a:solidFill>
                <a:srgbClr val="184420"/>
              </a:solidFill>
              <a:latin typeface="Verdana"/>
              <a:ea typeface="Verdana"/>
              <a:cs typeface="Verdana"/>
              <a:sym typeface="Verdana"/>
            </a:endParaRPr>
          </a:p>
        </p:txBody>
      </p:sp>
      <p:sp>
        <p:nvSpPr>
          <p:cNvPr id="475" name="Google Shape;475;p26"/>
          <p:cNvSpPr/>
          <p:nvPr/>
        </p:nvSpPr>
        <p:spPr>
          <a:xfrm>
            <a:off x="118951" y="8093789"/>
            <a:ext cx="18050100" cy="2213700"/>
          </a:xfrm>
          <a:prstGeom prst="rect">
            <a:avLst/>
          </a:prstGeom>
          <a:solidFill>
            <a:schemeClr val="lt1">
              <a:alpha val="4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76" name="Google Shape;476;p26"/>
          <p:cNvSpPr txBox="1"/>
          <p:nvPr/>
        </p:nvSpPr>
        <p:spPr>
          <a:xfrm>
            <a:off x="6017855" y="2432837"/>
            <a:ext cx="6252300" cy="32010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184420"/>
              </a:buClr>
              <a:buSzPts val="2079"/>
              <a:buFont typeface="Arial"/>
              <a:buNone/>
            </a:pPr>
            <a:r>
              <a:rPr i="0" lang="en-US" sz="2079" u="none" cap="none" strike="noStrike">
                <a:solidFill>
                  <a:srgbClr val="184420"/>
                </a:solidFill>
                <a:latin typeface="Verdana"/>
                <a:ea typeface="Verdana"/>
                <a:cs typeface="Verdana"/>
                <a:sym typeface="Verdana"/>
              </a:rPr>
              <a:t>Répartition des investissements en énergie</a:t>
            </a:r>
            <a:endParaRPr sz="1800">
              <a:solidFill>
                <a:srgbClr val="184420"/>
              </a:solidFill>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grpSp>
        <p:nvGrpSpPr>
          <p:cNvPr id="481" name="Google Shape;481;p16"/>
          <p:cNvGrpSpPr/>
          <p:nvPr/>
        </p:nvGrpSpPr>
        <p:grpSpPr>
          <a:xfrm>
            <a:off x="0" y="-144661"/>
            <a:ext cx="18288000" cy="10431661"/>
            <a:chOff x="0" y="-38100"/>
            <a:chExt cx="4816593" cy="2747433"/>
          </a:xfrm>
        </p:grpSpPr>
        <p:sp>
          <p:nvSpPr>
            <p:cNvPr id="482" name="Google Shape;482;p16"/>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 name="Google Shape;483;p16"/>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84" name="Google Shape;484;p16"/>
          <p:cNvSpPr txBox="1"/>
          <p:nvPr/>
        </p:nvSpPr>
        <p:spPr>
          <a:xfrm>
            <a:off x="3095553" y="6733639"/>
            <a:ext cx="12552753" cy="105945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Cluster Medium</a:t>
            </a:r>
            <a:endParaRPr/>
          </a:p>
        </p:txBody>
      </p:sp>
      <p:sp>
        <p:nvSpPr>
          <p:cNvPr id="485" name="Google Shape;485;p16"/>
          <p:cNvSpPr txBox="1"/>
          <p:nvPr/>
        </p:nvSpPr>
        <p:spPr>
          <a:xfrm>
            <a:off x="685800" y="831437"/>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FFFFFF"/>
                </a:solidFill>
                <a:latin typeface="Yeseva One"/>
                <a:ea typeface="Yeseva One"/>
                <a:cs typeface="Yeseva One"/>
                <a:sym typeface="Yeseva One"/>
              </a:rPr>
              <a:t>Analyse Macro</a:t>
            </a:r>
            <a:endParaRPr/>
          </a:p>
        </p:txBody>
      </p:sp>
      <p:sp>
        <p:nvSpPr>
          <p:cNvPr id="486" name="Google Shape;486;p16"/>
          <p:cNvSpPr txBox="1"/>
          <p:nvPr/>
        </p:nvSpPr>
        <p:spPr>
          <a:xfrm>
            <a:off x="1481569" y="5143500"/>
            <a:ext cx="15533745" cy="105945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Dynamique des clusters </a:t>
            </a:r>
            <a:endParaRPr/>
          </a:p>
        </p:txBody>
      </p:sp>
      <p:sp>
        <p:nvSpPr>
          <p:cNvPr id="487" name="Google Shape;487;p16"/>
          <p:cNvSpPr/>
          <p:nvPr/>
        </p:nvSpPr>
        <p:spPr>
          <a:xfrm>
            <a:off x="8916065" y="4348005"/>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8" name="Google Shape;488;p16"/>
          <p:cNvSpPr txBox="1"/>
          <p:nvPr/>
        </p:nvSpPr>
        <p:spPr>
          <a:xfrm>
            <a:off x="4676441" y="2705100"/>
            <a:ext cx="914400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0">
                <a:solidFill>
                  <a:srgbClr val="FFFFFF"/>
                </a:solidFill>
                <a:latin typeface="Yeseva One"/>
                <a:ea typeface="Yeseva One"/>
                <a:cs typeface="Yeseva One"/>
                <a:sym typeface="Yeseva One"/>
              </a:rPr>
              <a:t>Partie 2  </a:t>
            </a:r>
            <a:endParaRPr sz="80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17"/>
          <p:cNvSpPr/>
          <p:nvPr/>
        </p:nvSpPr>
        <p:spPr>
          <a:xfrm>
            <a:off x="1310222" y="1103739"/>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 name="Google Shape;495;p17"/>
          <p:cNvSpPr/>
          <p:nvPr/>
        </p:nvSpPr>
        <p:spPr>
          <a:xfrm>
            <a:off x="1417282" y="2350218"/>
            <a:ext cx="768715" cy="806090"/>
          </a:xfrm>
          <a:custGeom>
            <a:rect b="b" l="l" r="r" t="t"/>
            <a:pathLst>
              <a:path extrusionOk="0" h="806090" w="768715">
                <a:moveTo>
                  <a:pt x="0" y="0"/>
                </a:moveTo>
                <a:lnTo>
                  <a:pt x="768714" y="0"/>
                </a:lnTo>
                <a:lnTo>
                  <a:pt x="768714" y="806089"/>
                </a:lnTo>
                <a:lnTo>
                  <a:pt x="0" y="80608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496" name="Google Shape;496;p17"/>
          <p:cNvSpPr/>
          <p:nvPr/>
        </p:nvSpPr>
        <p:spPr>
          <a:xfrm>
            <a:off x="1371600" y="3594457"/>
            <a:ext cx="814396" cy="438756"/>
          </a:xfrm>
          <a:custGeom>
            <a:rect b="b" l="l" r="r" t="t"/>
            <a:pathLst>
              <a:path extrusionOk="0" h="438756" w="814396">
                <a:moveTo>
                  <a:pt x="0" y="0"/>
                </a:moveTo>
                <a:lnTo>
                  <a:pt x="814396" y="0"/>
                </a:lnTo>
                <a:lnTo>
                  <a:pt x="814396" y="438756"/>
                </a:lnTo>
                <a:lnTo>
                  <a:pt x="0" y="4387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497" name="Google Shape;497;p17"/>
          <p:cNvSpPr/>
          <p:nvPr/>
        </p:nvSpPr>
        <p:spPr>
          <a:xfrm>
            <a:off x="1442730" y="4446521"/>
            <a:ext cx="672137" cy="672137"/>
          </a:xfrm>
          <a:custGeom>
            <a:rect b="b" l="l" r="r" t="t"/>
            <a:pathLst>
              <a:path extrusionOk="0" h="672137" w="672137">
                <a:moveTo>
                  <a:pt x="0" y="0"/>
                </a:moveTo>
                <a:lnTo>
                  <a:pt x="672137" y="0"/>
                </a:lnTo>
                <a:lnTo>
                  <a:pt x="672137" y="672137"/>
                </a:lnTo>
                <a:lnTo>
                  <a:pt x="0" y="67213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498" name="Google Shape;498;p17"/>
          <p:cNvSpPr/>
          <p:nvPr/>
        </p:nvSpPr>
        <p:spPr>
          <a:xfrm>
            <a:off x="10179146" y="5811446"/>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7">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grpSp>
        <p:nvGrpSpPr>
          <p:cNvPr id="499" name="Google Shape;499;p17"/>
          <p:cNvGrpSpPr/>
          <p:nvPr/>
        </p:nvGrpSpPr>
        <p:grpSpPr>
          <a:xfrm>
            <a:off x="10179146" y="5156168"/>
            <a:ext cx="1158387" cy="316751"/>
            <a:chOff x="0" y="0"/>
            <a:chExt cx="1544516" cy="422335"/>
          </a:xfrm>
        </p:grpSpPr>
        <p:sp>
          <p:nvSpPr>
            <p:cNvPr id="500" name="Google Shape;500;p17"/>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8">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501" name="Google Shape;501;p17"/>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7">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grpSp>
      <p:sp>
        <p:nvSpPr>
          <p:cNvPr id="502" name="Google Shape;502;p17"/>
          <p:cNvSpPr/>
          <p:nvPr/>
        </p:nvSpPr>
        <p:spPr>
          <a:xfrm>
            <a:off x="10287439" y="6551233"/>
            <a:ext cx="941800" cy="481330"/>
          </a:xfrm>
          <a:custGeom>
            <a:rect b="b" l="l" r="r" t="t"/>
            <a:pathLst>
              <a:path extrusionOk="0" h="481330" w="941800">
                <a:moveTo>
                  <a:pt x="0" y="0"/>
                </a:moveTo>
                <a:lnTo>
                  <a:pt x="941800" y="0"/>
                </a:lnTo>
                <a:lnTo>
                  <a:pt x="941800" y="481331"/>
                </a:lnTo>
                <a:lnTo>
                  <a:pt x="0" y="481331"/>
                </a:lnTo>
                <a:lnTo>
                  <a:pt x="0" y="0"/>
                </a:lnTo>
                <a:close/>
              </a:path>
            </a:pathLst>
          </a:custGeom>
          <a:blipFill rotWithShape="1">
            <a:blip r:embed="rId9">
              <a:alphaModFix/>
            </a:blip>
            <a:stretch>
              <a:fillRect b="-101967" l="0" r="-321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cxnSp>
        <p:nvCxnSpPr>
          <p:cNvPr id="503" name="Google Shape;503;p17"/>
          <p:cNvCxnSpPr/>
          <p:nvPr/>
        </p:nvCxnSpPr>
        <p:spPr>
          <a:xfrm flipH="1" rot="10800000">
            <a:off x="1442743" y="3156307"/>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504" name="Google Shape;504;p17"/>
          <p:cNvCxnSpPr/>
          <p:nvPr/>
        </p:nvCxnSpPr>
        <p:spPr>
          <a:xfrm rot="10800000">
            <a:off x="9376990" y="4267200"/>
            <a:ext cx="4762" cy="5444999"/>
          </a:xfrm>
          <a:prstGeom prst="straightConnector1">
            <a:avLst/>
          </a:prstGeom>
          <a:noFill/>
          <a:ln cap="flat" cmpd="sng" w="9525">
            <a:solidFill>
              <a:srgbClr val="ACAEB5"/>
            </a:solidFill>
            <a:prstDash val="solid"/>
            <a:round/>
            <a:headEnd len="sm" w="sm" type="none"/>
            <a:tailEnd len="sm" w="sm" type="none"/>
          </a:ln>
        </p:spPr>
      </p:cxnSp>
      <p:sp>
        <p:nvSpPr>
          <p:cNvPr id="505" name="Google Shape;505;p17"/>
          <p:cNvSpPr/>
          <p:nvPr/>
        </p:nvSpPr>
        <p:spPr>
          <a:xfrm>
            <a:off x="10097271" y="7856851"/>
            <a:ext cx="743747" cy="730732"/>
          </a:xfrm>
          <a:custGeom>
            <a:rect b="b" l="l" r="r" t="t"/>
            <a:pathLst>
              <a:path extrusionOk="0" h="730732" w="743747">
                <a:moveTo>
                  <a:pt x="0" y="0"/>
                </a:moveTo>
                <a:lnTo>
                  <a:pt x="743747" y="0"/>
                </a:lnTo>
                <a:lnTo>
                  <a:pt x="743747" y="730732"/>
                </a:lnTo>
                <a:lnTo>
                  <a:pt x="0" y="730732"/>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cxnSp>
        <p:nvCxnSpPr>
          <p:cNvPr id="506" name="Google Shape;506;p17"/>
          <p:cNvCxnSpPr/>
          <p:nvPr/>
        </p:nvCxnSpPr>
        <p:spPr>
          <a:xfrm flipH="1">
            <a:off x="9381761" y="7461563"/>
            <a:ext cx="7802765" cy="9525"/>
          </a:xfrm>
          <a:prstGeom prst="straightConnector1">
            <a:avLst/>
          </a:prstGeom>
          <a:noFill/>
          <a:ln cap="flat" cmpd="sng" w="9525">
            <a:solidFill>
              <a:srgbClr val="ACAEB5"/>
            </a:solidFill>
            <a:prstDash val="solid"/>
            <a:round/>
            <a:headEnd len="sm" w="sm" type="none"/>
            <a:tailEnd len="sm" w="sm" type="none"/>
          </a:ln>
        </p:spPr>
      </p:cxnSp>
      <p:cxnSp>
        <p:nvCxnSpPr>
          <p:cNvPr id="507" name="Google Shape;507;p17"/>
          <p:cNvCxnSpPr/>
          <p:nvPr/>
        </p:nvCxnSpPr>
        <p:spPr>
          <a:xfrm flipH="1" rot="10800000">
            <a:off x="1442708" y="4215565"/>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508" name="Google Shape;508;p17"/>
          <p:cNvCxnSpPr/>
          <p:nvPr/>
        </p:nvCxnSpPr>
        <p:spPr>
          <a:xfrm flipH="1" rot="10800000">
            <a:off x="1417316" y="2107330"/>
            <a:ext cx="15741784" cy="114300"/>
          </a:xfrm>
          <a:prstGeom prst="straightConnector1">
            <a:avLst/>
          </a:prstGeom>
          <a:noFill/>
          <a:ln cap="flat" cmpd="sng" w="9525">
            <a:solidFill>
              <a:srgbClr val="ACAEB5"/>
            </a:solidFill>
            <a:prstDash val="solid"/>
            <a:round/>
            <a:headEnd len="sm" w="sm" type="none"/>
            <a:tailEnd len="sm" w="sm" type="none"/>
          </a:ln>
        </p:spPr>
      </p:cxnSp>
      <p:sp>
        <p:nvSpPr>
          <p:cNvPr id="509" name="Google Shape;509;p17"/>
          <p:cNvSpPr/>
          <p:nvPr/>
        </p:nvSpPr>
        <p:spPr>
          <a:xfrm>
            <a:off x="13113385" y="8826585"/>
            <a:ext cx="318147" cy="579767"/>
          </a:xfrm>
          <a:custGeom>
            <a:rect b="b" l="l" r="r" t="t"/>
            <a:pathLst>
              <a:path extrusionOk="0" h="579767" w="318147">
                <a:moveTo>
                  <a:pt x="0" y="0"/>
                </a:moveTo>
                <a:lnTo>
                  <a:pt x="318147" y="0"/>
                </a:lnTo>
                <a:lnTo>
                  <a:pt x="318147" y="579767"/>
                </a:lnTo>
                <a:lnTo>
                  <a:pt x="0" y="579767"/>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510" name="Google Shape;510;p17"/>
          <p:cNvSpPr txBox="1"/>
          <p:nvPr/>
        </p:nvSpPr>
        <p:spPr>
          <a:xfrm>
            <a:off x="2441275" y="2407375"/>
            <a:ext cx="15038400" cy="7008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Pays : Australia, Austria, Belgium, Canada, Denmark, France, United Kingdom, Ireland, Japan, Korea, </a:t>
            </a:r>
            <a:endParaRPr>
              <a:latin typeface="Verdana"/>
              <a:ea typeface="Verdana"/>
              <a:cs typeface="Verdana"/>
              <a:sym typeface="Verdana"/>
            </a:endParaRPr>
          </a:p>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Norway, New Zealand</a:t>
            </a:r>
            <a:endParaRPr>
              <a:latin typeface="Verdana"/>
              <a:ea typeface="Verdana"/>
              <a:cs typeface="Verdana"/>
              <a:sym typeface="Verdana"/>
            </a:endParaRPr>
          </a:p>
        </p:txBody>
      </p:sp>
      <p:sp>
        <p:nvSpPr>
          <p:cNvPr id="511" name="Google Shape;511;p17"/>
          <p:cNvSpPr txBox="1"/>
          <p:nvPr/>
        </p:nvSpPr>
        <p:spPr>
          <a:xfrm>
            <a:off x="2147062" y="1075164"/>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INDICATEURS DE SANTÉ ÉCONOMIQUE</a:t>
            </a:r>
            <a:endParaRPr/>
          </a:p>
        </p:txBody>
      </p:sp>
      <p:sp>
        <p:nvSpPr>
          <p:cNvPr id="512" name="Google Shape;512;p17"/>
          <p:cNvSpPr txBox="1"/>
          <p:nvPr/>
        </p:nvSpPr>
        <p:spPr>
          <a:xfrm>
            <a:off x="2441268" y="3664736"/>
            <a:ext cx="66324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Moyenne score de compétitivité (GCI) : </a:t>
            </a:r>
            <a:r>
              <a:rPr b="1" lang="en-US" sz="1979">
                <a:solidFill>
                  <a:srgbClr val="184420"/>
                </a:solidFill>
                <a:latin typeface="Verdana"/>
                <a:ea typeface="Verdana"/>
                <a:cs typeface="Verdana"/>
                <a:sym typeface="Verdana"/>
              </a:rPr>
              <a:t>5,10</a:t>
            </a:r>
            <a:r>
              <a:rPr lang="en-US" sz="1979">
                <a:solidFill>
                  <a:srgbClr val="184420"/>
                </a:solidFill>
                <a:latin typeface="Verdana"/>
                <a:ea typeface="Verdana"/>
                <a:cs typeface="Verdana"/>
                <a:sym typeface="Verdana"/>
              </a:rPr>
              <a:t> / 7</a:t>
            </a:r>
            <a:endParaRPr>
              <a:latin typeface="Verdana"/>
              <a:ea typeface="Verdana"/>
              <a:cs typeface="Verdana"/>
              <a:sym typeface="Verdana"/>
            </a:endParaRPr>
          </a:p>
        </p:txBody>
      </p:sp>
      <p:sp>
        <p:nvSpPr>
          <p:cNvPr id="513" name="Google Shape;513;p17"/>
          <p:cNvSpPr txBox="1"/>
          <p:nvPr/>
        </p:nvSpPr>
        <p:spPr>
          <a:xfrm>
            <a:off x="2480632" y="4734965"/>
            <a:ext cx="6639015"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PIB  (US$ milliards) </a:t>
            </a:r>
            <a:endParaRPr/>
          </a:p>
        </p:txBody>
      </p:sp>
      <p:sp>
        <p:nvSpPr>
          <p:cNvPr id="514" name="Google Shape;514;p17"/>
          <p:cNvSpPr txBox="1"/>
          <p:nvPr/>
        </p:nvSpPr>
        <p:spPr>
          <a:xfrm>
            <a:off x="2172510" y="647700"/>
            <a:ext cx="46452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Medium</a:t>
            </a:r>
            <a:endParaRPr/>
          </a:p>
        </p:txBody>
      </p:sp>
      <p:sp>
        <p:nvSpPr>
          <p:cNvPr id="515" name="Google Shape;515;p17"/>
          <p:cNvSpPr txBox="1"/>
          <p:nvPr/>
        </p:nvSpPr>
        <p:spPr>
          <a:xfrm>
            <a:off x="10179146" y="4572753"/>
            <a:ext cx="66390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Pilliers</a:t>
            </a:r>
            <a:endParaRPr>
              <a:latin typeface="Verdana"/>
              <a:ea typeface="Verdana"/>
              <a:cs typeface="Verdana"/>
              <a:sym typeface="Verdana"/>
            </a:endParaRPr>
          </a:p>
        </p:txBody>
      </p:sp>
      <p:sp>
        <p:nvSpPr>
          <p:cNvPr id="516" name="Google Shape;516;p17"/>
          <p:cNvSpPr txBox="1"/>
          <p:nvPr/>
        </p:nvSpPr>
        <p:spPr>
          <a:xfrm>
            <a:off x="11591135" y="5164690"/>
            <a:ext cx="52269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Développement des marchés financiers</a:t>
            </a:r>
            <a:endParaRPr>
              <a:latin typeface="Verdana"/>
              <a:ea typeface="Verdana"/>
              <a:cs typeface="Verdana"/>
              <a:sym typeface="Verdana"/>
            </a:endParaRPr>
          </a:p>
        </p:txBody>
      </p:sp>
      <p:sp>
        <p:nvSpPr>
          <p:cNvPr id="517" name="Google Shape;517;p17"/>
          <p:cNvSpPr txBox="1"/>
          <p:nvPr/>
        </p:nvSpPr>
        <p:spPr>
          <a:xfrm>
            <a:off x="11591135" y="5819968"/>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Santé et éducation primaire</a:t>
            </a:r>
            <a:endParaRPr>
              <a:latin typeface="Verdana"/>
              <a:ea typeface="Verdana"/>
              <a:cs typeface="Verdana"/>
              <a:sym typeface="Verdana"/>
            </a:endParaRPr>
          </a:p>
        </p:txBody>
      </p:sp>
      <p:sp>
        <p:nvSpPr>
          <p:cNvPr id="518" name="Google Shape;518;p17"/>
          <p:cNvSpPr txBox="1"/>
          <p:nvPr/>
        </p:nvSpPr>
        <p:spPr>
          <a:xfrm>
            <a:off x="11591135" y="6633022"/>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Maturité technologique</a:t>
            </a:r>
            <a:endParaRPr>
              <a:latin typeface="Verdana"/>
              <a:ea typeface="Verdana"/>
              <a:cs typeface="Verdana"/>
              <a:sym typeface="Verdana"/>
            </a:endParaRPr>
          </a:p>
        </p:txBody>
      </p:sp>
      <p:sp>
        <p:nvSpPr>
          <p:cNvPr id="519" name="Google Shape;519;p17"/>
          <p:cNvSpPr txBox="1"/>
          <p:nvPr/>
        </p:nvSpPr>
        <p:spPr>
          <a:xfrm>
            <a:off x="10929565" y="7955504"/>
            <a:ext cx="5518200" cy="7008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Part du PIB consacré aux investissements en énergie renouvelable</a:t>
            </a:r>
            <a:endParaRPr>
              <a:latin typeface="Verdana"/>
              <a:ea typeface="Verdana"/>
              <a:cs typeface="Verdana"/>
              <a:sym typeface="Verdana"/>
            </a:endParaRPr>
          </a:p>
        </p:txBody>
      </p:sp>
      <p:sp>
        <p:nvSpPr>
          <p:cNvPr id="520" name="Google Shape;520;p17"/>
          <p:cNvSpPr txBox="1"/>
          <p:nvPr/>
        </p:nvSpPr>
        <p:spPr>
          <a:xfrm rot="-60252">
            <a:off x="10928942" y="8790007"/>
            <a:ext cx="2037013" cy="597092"/>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None/>
            </a:pPr>
            <a:r>
              <a:rPr lang="en-US" sz="3879">
                <a:solidFill>
                  <a:srgbClr val="184420"/>
                </a:solidFill>
                <a:latin typeface="Verdana"/>
                <a:ea typeface="Verdana"/>
                <a:cs typeface="Verdana"/>
                <a:sym typeface="Verdana"/>
              </a:rPr>
              <a:t>12.5%</a:t>
            </a:r>
            <a:endParaRPr>
              <a:latin typeface="Verdana"/>
              <a:ea typeface="Verdana"/>
              <a:cs typeface="Verdana"/>
              <a:sym typeface="Verdana"/>
            </a:endParaRPr>
          </a:p>
        </p:txBody>
      </p:sp>
      <p:sp>
        <p:nvSpPr>
          <p:cNvPr id="521" name="Google Shape;521;p17"/>
          <p:cNvSpPr txBox="1"/>
          <p:nvPr/>
        </p:nvSpPr>
        <p:spPr>
          <a:xfrm>
            <a:off x="13517703" y="8850054"/>
            <a:ext cx="1325700" cy="595800"/>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Danemark</a:t>
            </a:r>
            <a:endParaRPr>
              <a:latin typeface="Verdana"/>
              <a:ea typeface="Verdana"/>
              <a:cs typeface="Verdana"/>
              <a:sym typeface="Verdana"/>
            </a:endParaRPr>
          </a:p>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37.4%</a:t>
            </a:r>
            <a:endParaRPr>
              <a:latin typeface="Verdana"/>
              <a:ea typeface="Verdana"/>
              <a:cs typeface="Verdana"/>
              <a:sym typeface="Verdana"/>
            </a:endParaRPr>
          </a:p>
        </p:txBody>
      </p:sp>
      <p:sp>
        <p:nvSpPr>
          <p:cNvPr id="522" name="Google Shape;522;p17"/>
          <p:cNvSpPr txBox="1"/>
          <p:nvPr/>
        </p:nvSpPr>
        <p:spPr>
          <a:xfrm rot="59909">
            <a:off x="15359111" y="8816744"/>
            <a:ext cx="1325601" cy="595893"/>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Belgique</a:t>
            </a:r>
            <a:endParaRPr>
              <a:latin typeface="Verdana"/>
              <a:ea typeface="Verdana"/>
              <a:cs typeface="Verdana"/>
              <a:sym typeface="Verdana"/>
            </a:endParaRPr>
          </a:p>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6.4%</a:t>
            </a:r>
            <a:endParaRPr>
              <a:latin typeface="Verdana"/>
              <a:ea typeface="Verdana"/>
              <a:cs typeface="Verdana"/>
              <a:sym typeface="Verdana"/>
            </a:endParaRPr>
          </a:p>
        </p:txBody>
      </p:sp>
      <p:sp>
        <p:nvSpPr>
          <p:cNvPr id="523" name="Google Shape;523;p17"/>
          <p:cNvSpPr/>
          <p:nvPr/>
        </p:nvSpPr>
        <p:spPr>
          <a:xfrm rot="10800000">
            <a:off x="14980179" y="8839413"/>
            <a:ext cx="318147" cy="579767"/>
          </a:xfrm>
          <a:custGeom>
            <a:rect b="b" l="l" r="r" t="t"/>
            <a:pathLst>
              <a:path extrusionOk="0" h="579767" w="318147">
                <a:moveTo>
                  <a:pt x="0" y="0"/>
                </a:moveTo>
                <a:lnTo>
                  <a:pt x="318147" y="0"/>
                </a:lnTo>
                <a:lnTo>
                  <a:pt x="318147" y="579766"/>
                </a:lnTo>
                <a:lnTo>
                  <a:pt x="0" y="579766"/>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24" name="Google Shape;524;p17"/>
          <p:cNvPicPr preferRelativeResize="0"/>
          <p:nvPr/>
        </p:nvPicPr>
        <p:blipFill rotWithShape="1">
          <a:blip r:embed="rId13">
            <a:alphaModFix/>
          </a:blip>
          <a:srcRect b="0" l="0" r="0" t="0"/>
          <a:stretch/>
        </p:blipFill>
        <p:spPr>
          <a:xfrm>
            <a:off x="1463112" y="5367243"/>
            <a:ext cx="7551982" cy="40944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grpSp>
        <p:nvGrpSpPr>
          <p:cNvPr id="116" name="Google Shape;116;p2"/>
          <p:cNvGrpSpPr/>
          <p:nvPr/>
        </p:nvGrpSpPr>
        <p:grpSpPr>
          <a:xfrm>
            <a:off x="0" y="4451257"/>
            <a:ext cx="18288000" cy="5835743"/>
            <a:chOff x="0" y="-38100"/>
            <a:chExt cx="5111864" cy="2245331"/>
          </a:xfrm>
        </p:grpSpPr>
        <p:sp>
          <p:nvSpPr>
            <p:cNvPr id="117" name="Google Shape;117;p2"/>
            <p:cNvSpPr/>
            <p:nvPr/>
          </p:nvSpPr>
          <p:spPr>
            <a:xfrm>
              <a:off x="0" y="0"/>
              <a:ext cx="5111864" cy="2207231"/>
            </a:xfrm>
            <a:custGeom>
              <a:rect b="b" l="l" r="r" t="t"/>
              <a:pathLst>
                <a:path extrusionOk="0" h="2207231" w="5111864">
                  <a:moveTo>
                    <a:pt x="0" y="0"/>
                  </a:moveTo>
                  <a:lnTo>
                    <a:pt x="5111864" y="0"/>
                  </a:lnTo>
                  <a:lnTo>
                    <a:pt x="5111864" y="2207231"/>
                  </a:lnTo>
                  <a:lnTo>
                    <a:pt x="0" y="2207231"/>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2"/>
            <p:cNvSpPr txBox="1"/>
            <p:nvPr/>
          </p:nvSpPr>
          <p:spPr>
            <a:xfrm>
              <a:off x="0" y="-38100"/>
              <a:ext cx="5111864" cy="224533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19" name="Google Shape;119;p2"/>
          <p:cNvPicPr preferRelativeResize="0"/>
          <p:nvPr/>
        </p:nvPicPr>
        <p:blipFill rotWithShape="1">
          <a:blip r:embed="rId3">
            <a:alphaModFix/>
          </a:blip>
          <a:srcRect b="25048" l="0" r="0" t="34704"/>
          <a:stretch/>
        </p:blipFill>
        <p:spPr>
          <a:xfrm>
            <a:off x="-71941" y="0"/>
            <a:ext cx="18359941" cy="4923160"/>
          </a:xfrm>
          <a:prstGeom prst="rect">
            <a:avLst/>
          </a:prstGeom>
          <a:noFill/>
          <a:ln>
            <a:noFill/>
          </a:ln>
        </p:spPr>
      </p:pic>
      <p:sp>
        <p:nvSpPr>
          <p:cNvPr id="120" name="Google Shape;120;p2"/>
          <p:cNvSpPr/>
          <p:nvPr/>
        </p:nvSpPr>
        <p:spPr>
          <a:xfrm>
            <a:off x="12296562" y="3191227"/>
            <a:ext cx="4650856" cy="465085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0" l="-25469" r="-25469" t="0"/>
            </a:stretch>
          </a:blipFill>
          <a:ln cap="sq" cmpd="sng" w="76200">
            <a:solidFill>
              <a:srgbClr val="A6A6A6"/>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2"/>
          <p:cNvSpPr/>
          <p:nvPr/>
        </p:nvSpPr>
        <p:spPr>
          <a:xfrm>
            <a:off x="1310222" y="77746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2"/>
          <p:cNvSpPr txBox="1"/>
          <p:nvPr/>
        </p:nvSpPr>
        <p:spPr>
          <a:xfrm>
            <a:off x="2147062" y="762000"/>
            <a:ext cx="2547040"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FFFFFF"/>
                </a:solidFill>
                <a:latin typeface="Yeseva One"/>
                <a:ea typeface="Yeseva One"/>
                <a:cs typeface="Yeseva One"/>
                <a:sym typeface="Yeseva One"/>
              </a:rPr>
              <a:t>Introduction</a:t>
            </a:r>
            <a:endParaRPr/>
          </a:p>
        </p:txBody>
      </p:sp>
      <p:sp>
        <p:nvSpPr>
          <p:cNvPr id="123" name="Google Shape;123;p2"/>
          <p:cNvSpPr txBox="1"/>
          <p:nvPr/>
        </p:nvSpPr>
        <p:spPr>
          <a:xfrm>
            <a:off x="1305954" y="1866900"/>
            <a:ext cx="11768532" cy="1865279"/>
          </a:xfrm>
          <a:prstGeom prst="rect">
            <a:avLst/>
          </a:prstGeom>
          <a:noFill/>
          <a:ln>
            <a:noFill/>
          </a:ln>
        </p:spPr>
        <p:txBody>
          <a:bodyPr anchorCtr="0" anchor="t" bIns="0" lIns="0" spcFirstLastPara="1" rIns="0" wrap="square" tIns="0">
            <a:spAutoFit/>
          </a:bodyPr>
          <a:lstStyle/>
          <a:p>
            <a:pPr indent="0" lvl="0" marL="0" marR="0" rtl="0" algn="l">
              <a:lnSpc>
                <a:spcPct val="123990"/>
              </a:lnSpc>
              <a:spcBef>
                <a:spcPts val="0"/>
              </a:spcBef>
              <a:spcAft>
                <a:spcPts val="0"/>
              </a:spcAft>
              <a:buNone/>
            </a:pPr>
            <a:r>
              <a:rPr lang="en-US" sz="5944">
                <a:solidFill>
                  <a:srgbClr val="FFFFFF"/>
                </a:solidFill>
                <a:latin typeface="Yeseva One"/>
                <a:ea typeface="Yeseva One"/>
                <a:cs typeface="Yeseva One"/>
                <a:sym typeface="Yeseva One"/>
              </a:rPr>
              <a:t>DES ENJEUX ENVIRONNEMENTAUX FORTS</a:t>
            </a:r>
            <a:endParaRPr/>
          </a:p>
        </p:txBody>
      </p:sp>
      <p:sp>
        <p:nvSpPr>
          <p:cNvPr id="124" name="Google Shape;124;p2"/>
          <p:cNvSpPr txBox="1"/>
          <p:nvPr/>
        </p:nvSpPr>
        <p:spPr>
          <a:xfrm>
            <a:off x="1305954" y="6030467"/>
            <a:ext cx="10051200" cy="4002300"/>
          </a:xfrm>
          <a:prstGeom prst="rect">
            <a:avLst/>
          </a:prstGeom>
          <a:noFill/>
          <a:ln>
            <a:noFill/>
          </a:ln>
        </p:spPr>
        <p:txBody>
          <a:bodyPr anchorCtr="0" anchor="t" bIns="0" lIns="0" spcFirstLastPara="1" rIns="0" wrap="square" tIns="0">
            <a:spAutoFit/>
          </a:bodyPr>
          <a:lstStyle/>
          <a:p>
            <a:pPr indent="0" lvl="0" marL="0" marR="0" rtl="0" algn="l">
              <a:lnSpc>
                <a:spcPct val="129986"/>
              </a:lnSpc>
              <a:spcBef>
                <a:spcPts val="0"/>
              </a:spcBef>
              <a:spcAft>
                <a:spcPts val="0"/>
              </a:spcAft>
              <a:buNone/>
            </a:pPr>
            <a:r>
              <a:rPr lang="en-US" sz="2281">
                <a:solidFill>
                  <a:srgbClr val="184420"/>
                </a:solidFill>
                <a:latin typeface="Verdana"/>
                <a:ea typeface="Verdana"/>
                <a:cs typeface="Verdana"/>
                <a:sym typeface="Verdana"/>
              </a:rPr>
              <a:t>Les changements climatiques, l’épuisement des ressources et la perte de biodiversité figurent parmi les défis environnementaux auxquels nous sommes confrontés.</a:t>
            </a:r>
            <a:endParaRPr>
              <a:latin typeface="Verdana"/>
              <a:ea typeface="Verdana"/>
              <a:cs typeface="Verdana"/>
              <a:sym typeface="Verdana"/>
            </a:endParaRPr>
          </a:p>
          <a:p>
            <a:pPr indent="0" lvl="0" marL="0" marR="0" rtl="0" algn="l">
              <a:lnSpc>
                <a:spcPct val="129986"/>
              </a:lnSpc>
              <a:spcBef>
                <a:spcPts val="0"/>
              </a:spcBef>
              <a:spcAft>
                <a:spcPts val="0"/>
              </a:spcAft>
              <a:buNone/>
            </a:pPr>
            <a:r>
              <a:t/>
            </a:r>
            <a:endParaRPr sz="2281">
              <a:solidFill>
                <a:srgbClr val="184420"/>
              </a:solidFill>
              <a:latin typeface="Verdana"/>
              <a:ea typeface="Verdana"/>
              <a:cs typeface="Verdana"/>
              <a:sym typeface="Verdana"/>
            </a:endParaRPr>
          </a:p>
          <a:p>
            <a:pPr indent="0" lvl="0" marL="0" marR="0" rtl="0" algn="l">
              <a:lnSpc>
                <a:spcPct val="129986"/>
              </a:lnSpc>
              <a:spcBef>
                <a:spcPts val="0"/>
              </a:spcBef>
              <a:spcAft>
                <a:spcPts val="0"/>
              </a:spcAft>
              <a:buNone/>
            </a:pPr>
            <a:r>
              <a:rPr lang="en-US" sz="2281">
                <a:solidFill>
                  <a:srgbClr val="184420"/>
                </a:solidFill>
                <a:latin typeface="Verdana"/>
                <a:ea typeface="Verdana"/>
                <a:cs typeface="Verdana"/>
                <a:sym typeface="Verdana"/>
              </a:rPr>
              <a:t>Adopter des pratiques de vie durables est crucial pour aborder ces préoccupations environnementales pressantes et ouvrir la voie à un avenir plus vert.</a:t>
            </a:r>
            <a:endParaRPr>
              <a:latin typeface="Verdana"/>
              <a:ea typeface="Verdana"/>
              <a:cs typeface="Verdana"/>
              <a:sym typeface="Verdana"/>
            </a:endParaRPr>
          </a:p>
          <a:p>
            <a:pPr indent="0" lvl="0" marL="0" marR="0" rtl="0" algn="l">
              <a:lnSpc>
                <a:spcPct val="129986"/>
              </a:lnSpc>
              <a:spcBef>
                <a:spcPts val="0"/>
              </a:spcBef>
              <a:spcAft>
                <a:spcPts val="0"/>
              </a:spcAft>
              <a:buNone/>
            </a:pPr>
            <a:r>
              <a:t/>
            </a:r>
            <a:endParaRPr sz="2281">
              <a:solidFill>
                <a:srgbClr val="184420"/>
              </a:solidFill>
              <a:latin typeface="Verdana"/>
              <a:ea typeface="Verdana"/>
              <a:cs typeface="Verdana"/>
              <a:sym typeface="Verdana"/>
            </a:endParaRPr>
          </a:p>
          <a:p>
            <a:pPr indent="0" lvl="0" marL="0" marR="0" rtl="0" algn="l">
              <a:lnSpc>
                <a:spcPct val="129986"/>
              </a:lnSpc>
              <a:spcBef>
                <a:spcPts val="0"/>
              </a:spcBef>
              <a:spcAft>
                <a:spcPts val="0"/>
              </a:spcAft>
              <a:buNone/>
            </a:pPr>
            <a:r>
              <a:t/>
            </a:r>
            <a:endParaRPr sz="2281">
              <a:solidFill>
                <a:srgbClr val="184420"/>
              </a:solidFill>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18"/>
          <p:cNvPicPr preferRelativeResize="0"/>
          <p:nvPr/>
        </p:nvPicPr>
        <p:blipFill rotWithShape="1">
          <a:blip r:embed="rId3">
            <a:alphaModFix/>
          </a:blip>
          <a:srcRect b="0" l="0" r="0" t="0"/>
          <a:stretch/>
        </p:blipFill>
        <p:spPr>
          <a:xfrm>
            <a:off x="652507" y="2480847"/>
            <a:ext cx="7344107" cy="5934905"/>
          </a:xfrm>
          <a:prstGeom prst="rect">
            <a:avLst/>
          </a:prstGeom>
          <a:noFill/>
          <a:ln>
            <a:noFill/>
          </a:ln>
        </p:spPr>
      </p:pic>
      <p:sp>
        <p:nvSpPr>
          <p:cNvPr id="531" name="Google Shape;531;p18"/>
          <p:cNvSpPr/>
          <p:nvPr/>
        </p:nvSpPr>
        <p:spPr>
          <a:xfrm>
            <a:off x="1310222" y="1179939"/>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 name="Google Shape;532;p18"/>
          <p:cNvSpPr txBox="1"/>
          <p:nvPr/>
        </p:nvSpPr>
        <p:spPr>
          <a:xfrm>
            <a:off x="2147062" y="1151364"/>
            <a:ext cx="7964470" cy="59058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MIX ÉNERGÉTIQUE</a:t>
            </a:r>
            <a:endParaRPr/>
          </a:p>
        </p:txBody>
      </p:sp>
      <p:sp>
        <p:nvSpPr>
          <p:cNvPr id="533" name="Google Shape;533;p18"/>
          <p:cNvSpPr txBox="1"/>
          <p:nvPr/>
        </p:nvSpPr>
        <p:spPr>
          <a:xfrm>
            <a:off x="2172510" y="723900"/>
            <a:ext cx="32832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Medium</a:t>
            </a:r>
            <a:endParaRPr/>
          </a:p>
        </p:txBody>
      </p:sp>
      <p:sp>
        <p:nvSpPr>
          <p:cNvPr id="534" name="Google Shape;534;p18"/>
          <p:cNvSpPr txBox="1"/>
          <p:nvPr/>
        </p:nvSpPr>
        <p:spPr>
          <a:xfrm>
            <a:off x="9448800" y="2139152"/>
            <a:ext cx="8288400" cy="320100"/>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Verdana"/>
                <a:ea typeface="Verdana"/>
                <a:cs typeface="Verdana"/>
                <a:sym typeface="Verdana"/>
              </a:rPr>
              <a:t>Evolution des investissements en énergie de 2007 à 2017</a:t>
            </a:r>
            <a:endParaRPr>
              <a:latin typeface="Verdana"/>
              <a:ea typeface="Verdana"/>
              <a:cs typeface="Verdana"/>
              <a:sym typeface="Verdana"/>
            </a:endParaRPr>
          </a:p>
        </p:txBody>
      </p:sp>
      <p:pic>
        <p:nvPicPr>
          <p:cNvPr id="535" name="Google Shape;535;p18"/>
          <p:cNvPicPr preferRelativeResize="0"/>
          <p:nvPr/>
        </p:nvPicPr>
        <p:blipFill rotWithShape="1">
          <a:blip r:embed="rId5">
            <a:alphaModFix/>
          </a:blip>
          <a:srcRect b="0" l="0" r="0" t="0"/>
          <a:stretch/>
        </p:blipFill>
        <p:spPr>
          <a:xfrm>
            <a:off x="8431598" y="2590820"/>
            <a:ext cx="9516923" cy="5968424"/>
          </a:xfrm>
          <a:prstGeom prst="rect">
            <a:avLst/>
          </a:prstGeom>
          <a:noFill/>
          <a:ln>
            <a:noFill/>
          </a:ln>
        </p:spPr>
      </p:pic>
      <p:pic>
        <p:nvPicPr>
          <p:cNvPr id="536" name="Google Shape;536;p18"/>
          <p:cNvPicPr preferRelativeResize="0"/>
          <p:nvPr/>
        </p:nvPicPr>
        <p:blipFill rotWithShape="1">
          <a:blip r:embed="rId6">
            <a:alphaModFix/>
          </a:blip>
          <a:srcRect b="49494" l="0" r="0" t="12502"/>
          <a:stretch/>
        </p:blipFill>
        <p:spPr>
          <a:xfrm>
            <a:off x="5245450" y="8932900"/>
            <a:ext cx="4203350" cy="1103075"/>
          </a:xfrm>
          <a:prstGeom prst="rect">
            <a:avLst/>
          </a:prstGeom>
          <a:noFill/>
          <a:ln>
            <a:noFill/>
          </a:ln>
        </p:spPr>
      </p:pic>
      <p:pic>
        <p:nvPicPr>
          <p:cNvPr id="537" name="Google Shape;537;p18"/>
          <p:cNvPicPr preferRelativeResize="0"/>
          <p:nvPr/>
        </p:nvPicPr>
        <p:blipFill rotWithShape="1">
          <a:blip r:embed="rId6">
            <a:alphaModFix/>
          </a:blip>
          <a:srcRect b="0" l="0" r="0" t="50049"/>
          <a:stretch/>
        </p:blipFill>
        <p:spPr>
          <a:xfrm>
            <a:off x="9787696" y="8754781"/>
            <a:ext cx="3841240" cy="1324996"/>
          </a:xfrm>
          <a:prstGeom prst="rect">
            <a:avLst/>
          </a:prstGeom>
          <a:noFill/>
          <a:ln>
            <a:noFill/>
          </a:ln>
        </p:spPr>
      </p:pic>
      <p:sp>
        <p:nvSpPr>
          <p:cNvPr id="538" name="Google Shape;538;p18"/>
          <p:cNvSpPr txBox="1"/>
          <p:nvPr/>
        </p:nvSpPr>
        <p:spPr>
          <a:xfrm>
            <a:off x="1122168" y="2138644"/>
            <a:ext cx="6252300" cy="320100"/>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Verdana"/>
                <a:ea typeface="Verdana"/>
                <a:cs typeface="Verdana"/>
                <a:sym typeface="Verdana"/>
              </a:rPr>
              <a:t>Répartition des investissements en énergie</a:t>
            </a:r>
            <a:endParaRPr>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grpSp>
        <p:nvGrpSpPr>
          <p:cNvPr id="547" name="Google Shape;547;p19"/>
          <p:cNvGrpSpPr/>
          <p:nvPr/>
        </p:nvGrpSpPr>
        <p:grpSpPr>
          <a:xfrm>
            <a:off x="-11702293" y="1929165"/>
            <a:ext cx="10908068" cy="476902"/>
            <a:chOff x="0" y="-9525"/>
            <a:chExt cx="2872888" cy="125603"/>
          </a:xfrm>
        </p:grpSpPr>
        <p:sp>
          <p:nvSpPr>
            <p:cNvPr id="548" name="Google Shape;548;p19"/>
            <p:cNvSpPr/>
            <p:nvPr/>
          </p:nvSpPr>
          <p:spPr>
            <a:xfrm>
              <a:off x="0" y="0"/>
              <a:ext cx="2872888" cy="116078"/>
            </a:xfrm>
            <a:custGeom>
              <a:rect b="b" l="l" r="r" t="t"/>
              <a:pathLst>
                <a:path extrusionOk="0" h="116078" w="2872888">
                  <a:moveTo>
                    <a:pt x="0" y="0"/>
                  </a:moveTo>
                  <a:lnTo>
                    <a:pt x="2872888" y="0"/>
                  </a:lnTo>
                  <a:lnTo>
                    <a:pt x="2872888" y="116078"/>
                  </a:lnTo>
                  <a:lnTo>
                    <a:pt x="0" y="11607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19"/>
            <p:cNvSpPr txBox="1"/>
            <p:nvPr/>
          </p:nvSpPr>
          <p:spPr>
            <a:xfrm>
              <a:off x="0" y="-9525"/>
              <a:ext cx="2872888" cy="12560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0" name="Google Shape;550;p19"/>
          <p:cNvSpPr/>
          <p:nvPr/>
        </p:nvSpPr>
        <p:spPr>
          <a:xfrm>
            <a:off x="1310222" y="122869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 name="Google Shape;551;p19"/>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CORRÉLATIONS</a:t>
            </a:r>
            <a:endParaRPr/>
          </a:p>
        </p:txBody>
      </p:sp>
      <p:sp>
        <p:nvSpPr>
          <p:cNvPr id="552" name="Google Shape;552;p19"/>
          <p:cNvSpPr txBox="1"/>
          <p:nvPr/>
        </p:nvSpPr>
        <p:spPr>
          <a:xfrm>
            <a:off x="2172495" y="772650"/>
            <a:ext cx="30498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Medium</a:t>
            </a:r>
            <a:endParaRPr/>
          </a:p>
        </p:txBody>
      </p:sp>
      <p:sp>
        <p:nvSpPr>
          <p:cNvPr id="553" name="Google Shape;553;p19"/>
          <p:cNvSpPr txBox="1"/>
          <p:nvPr/>
        </p:nvSpPr>
        <p:spPr>
          <a:xfrm>
            <a:off x="8938526" y="2780368"/>
            <a:ext cx="9563100" cy="304500"/>
          </a:xfrm>
          <a:prstGeom prst="rect">
            <a:avLst/>
          </a:prstGeom>
          <a:noFill/>
          <a:ln>
            <a:noFill/>
          </a:ln>
        </p:spPr>
        <p:txBody>
          <a:bodyPr anchorCtr="0" anchor="ctr" bIns="0" lIns="0" spcFirstLastPara="1" rIns="0" wrap="square" tIns="0">
            <a:noAutofit/>
          </a:bodyPr>
          <a:lstStyle/>
          <a:p>
            <a:pPr indent="0" lvl="0" marL="0" marR="0" rtl="0" algn="ctr">
              <a:lnSpc>
                <a:spcPct val="130014"/>
              </a:lnSpc>
              <a:spcBef>
                <a:spcPts val="0"/>
              </a:spcBef>
              <a:spcAft>
                <a:spcPts val="0"/>
              </a:spcAft>
              <a:buNone/>
            </a:pPr>
            <a:r>
              <a:rPr lang="en-US" sz="1879">
                <a:solidFill>
                  <a:srgbClr val="184420"/>
                </a:solidFill>
                <a:latin typeface="Verdana"/>
                <a:ea typeface="Verdana"/>
                <a:cs typeface="Verdana"/>
                <a:sym typeface="Verdana"/>
              </a:rPr>
              <a:t>Heatmap corrélation GCI vs Investissement en énergie renouvelable </a:t>
            </a:r>
            <a:endParaRPr sz="1200">
              <a:latin typeface="Verdana"/>
              <a:ea typeface="Verdana"/>
              <a:cs typeface="Verdana"/>
              <a:sym typeface="Verdana"/>
            </a:endParaRPr>
          </a:p>
        </p:txBody>
      </p:sp>
      <p:sp>
        <p:nvSpPr>
          <p:cNvPr id="554" name="Google Shape;554;p19"/>
          <p:cNvSpPr txBox="1"/>
          <p:nvPr/>
        </p:nvSpPr>
        <p:spPr>
          <a:xfrm>
            <a:off x="-152400" y="2780383"/>
            <a:ext cx="9492000" cy="304500"/>
          </a:xfrm>
          <a:prstGeom prst="rect">
            <a:avLst/>
          </a:prstGeom>
          <a:noFill/>
          <a:ln>
            <a:noFill/>
          </a:ln>
        </p:spPr>
        <p:txBody>
          <a:bodyPr anchorCtr="0" anchor="ctr" bIns="0" lIns="0" spcFirstLastPara="1" rIns="0" wrap="square" tIns="0">
            <a:noAutofit/>
          </a:bodyPr>
          <a:lstStyle/>
          <a:p>
            <a:pPr indent="0" lvl="0" marL="0" marR="0" rtl="0" algn="ctr">
              <a:lnSpc>
                <a:spcPct val="130014"/>
              </a:lnSpc>
              <a:spcBef>
                <a:spcPts val="0"/>
              </a:spcBef>
              <a:spcAft>
                <a:spcPts val="0"/>
              </a:spcAft>
              <a:buNone/>
            </a:pPr>
            <a:r>
              <a:rPr lang="en-US" sz="1879">
                <a:solidFill>
                  <a:srgbClr val="184420"/>
                </a:solidFill>
                <a:latin typeface="Verdana"/>
                <a:ea typeface="Verdana"/>
                <a:cs typeface="Verdana"/>
                <a:sym typeface="Verdana"/>
              </a:rPr>
              <a:t>Heatmap corrélation PIB vs Investissement en énergie renouvelable </a:t>
            </a:r>
            <a:endParaRPr sz="1200">
              <a:latin typeface="Verdana"/>
              <a:ea typeface="Verdana"/>
              <a:cs typeface="Verdana"/>
              <a:sym typeface="Verdana"/>
            </a:endParaRPr>
          </a:p>
        </p:txBody>
      </p:sp>
      <p:pic>
        <p:nvPicPr>
          <p:cNvPr id="555" name="Google Shape;555;p19"/>
          <p:cNvPicPr preferRelativeResize="0"/>
          <p:nvPr/>
        </p:nvPicPr>
        <p:blipFill rotWithShape="1">
          <a:blip r:embed="rId4">
            <a:alphaModFix/>
          </a:blip>
          <a:srcRect b="0" l="8575" r="0" t="0"/>
          <a:stretch/>
        </p:blipFill>
        <p:spPr>
          <a:xfrm>
            <a:off x="9248726" y="3293788"/>
            <a:ext cx="8942700" cy="5046825"/>
          </a:xfrm>
          <a:prstGeom prst="rect">
            <a:avLst/>
          </a:prstGeom>
          <a:noFill/>
          <a:ln>
            <a:noFill/>
          </a:ln>
        </p:spPr>
      </p:pic>
      <p:pic>
        <p:nvPicPr>
          <p:cNvPr id="556" name="Google Shape;556;p19"/>
          <p:cNvPicPr preferRelativeResize="0"/>
          <p:nvPr/>
        </p:nvPicPr>
        <p:blipFill>
          <a:blip r:embed="rId5">
            <a:alphaModFix/>
          </a:blip>
          <a:stretch>
            <a:fillRect/>
          </a:stretch>
        </p:blipFill>
        <p:spPr>
          <a:xfrm>
            <a:off x="8378525" y="8589848"/>
            <a:ext cx="2075700" cy="1563883"/>
          </a:xfrm>
          <a:prstGeom prst="rect">
            <a:avLst/>
          </a:prstGeom>
          <a:noFill/>
          <a:ln>
            <a:noFill/>
          </a:ln>
        </p:spPr>
      </p:pic>
      <p:pic>
        <p:nvPicPr>
          <p:cNvPr id="557" name="Google Shape;557;p19"/>
          <p:cNvPicPr preferRelativeResize="0"/>
          <p:nvPr/>
        </p:nvPicPr>
        <p:blipFill>
          <a:blip r:embed="rId6">
            <a:alphaModFix/>
          </a:blip>
          <a:stretch>
            <a:fillRect/>
          </a:stretch>
        </p:blipFill>
        <p:spPr>
          <a:xfrm>
            <a:off x="122250" y="3293313"/>
            <a:ext cx="8942700" cy="5088101"/>
          </a:xfrm>
          <a:prstGeom prst="rect">
            <a:avLst/>
          </a:prstGeom>
          <a:noFill/>
          <a:ln>
            <a:noFill/>
          </a:ln>
        </p:spPr>
      </p:pic>
      <p:sp>
        <p:nvSpPr>
          <p:cNvPr id="558" name="Google Shape;558;p19"/>
          <p:cNvSpPr txBox="1"/>
          <p:nvPr/>
        </p:nvSpPr>
        <p:spPr>
          <a:xfrm>
            <a:off x="2725375" y="7335400"/>
            <a:ext cx="130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0000FF"/>
                </a:solidFill>
                <a:latin typeface="Calibri"/>
                <a:ea typeface="Calibri"/>
                <a:cs typeface="Calibri"/>
                <a:sym typeface="Calibri"/>
              </a:rPr>
              <a:t>-94</a:t>
            </a:r>
            <a:r>
              <a:rPr lang="en-US" sz="2500">
                <a:solidFill>
                  <a:srgbClr val="0000FF"/>
                </a:solidFill>
                <a:latin typeface="Calibri"/>
                <a:ea typeface="Calibri"/>
                <a:cs typeface="Calibri"/>
                <a:sym typeface="Calibri"/>
              </a:rPr>
              <a:t>%</a:t>
            </a:r>
            <a:endParaRPr sz="2500">
              <a:solidFill>
                <a:srgbClr val="0000FF"/>
              </a:solidFill>
              <a:latin typeface="Calibri"/>
              <a:ea typeface="Calibri"/>
              <a:cs typeface="Calibri"/>
              <a:sym typeface="Calibri"/>
            </a:endParaRPr>
          </a:p>
        </p:txBody>
      </p:sp>
      <p:sp>
        <p:nvSpPr>
          <p:cNvPr id="559" name="Google Shape;559;p19"/>
          <p:cNvSpPr txBox="1"/>
          <p:nvPr/>
        </p:nvSpPr>
        <p:spPr>
          <a:xfrm>
            <a:off x="11704425" y="7335400"/>
            <a:ext cx="130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0000FF"/>
                </a:solidFill>
                <a:latin typeface="Calibri"/>
                <a:ea typeface="Calibri"/>
                <a:cs typeface="Calibri"/>
                <a:sym typeface="Calibri"/>
              </a:rPr>
              <a:t>-94%</a:t>
            </a:r>
            <a:endParaRPr sz="2500">
              <a:solidFill>
                <a:srgbClr val="0000FF"/>
              </a:solidFill>
              <a:latin typeface="Calibri"/>
              <a:ea typeface="Calibri"/>
              <a:cs typeface="Calibri"/>
              <a:sym typeface="Calibri"/>
            </a:endParaRPr>
          </a:p>
        </p:txBody>
      </p:sp>
      <p:sp>
        <p:nvSpPr>
          <p:cNvPr id="560" name="Google Shape;560;p19"/>
          <p:cNvSpPr txBox="1"/>
          <p:nvPr/>
        </p:nvSpPr>
        <p:spPr>
          <a:xfrm>
            <a:off x="15142700" y="4652125"/>
            <a:ext cx="13035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US" sz="2500">
                <a:solidFill>
                  <a:srgbClr val="0000FF"/>
                </a:solidFill>
                <a:latin typeface="Calibri"/>
                <a:ea typeface="Calibri"/>
                <a:cs typeface="Calibri"/>
                <a:sym typeface="Calibri"/>
              </a:rPr>
              <a:t>-81%</a:t>
            </a:r>
            <a:endParaRPr sz="25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27"/>
          <p:cNvSpPr txBox="1"/>
          <p:nvPr/>
        </p:nvSpPr>
        <p:spPr>
          <a:xfrm>
            <a:off x="11125200" y="8437198"/>
            <a:ext cx="54276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Marché du travail</a:t>
            </a:r>
            <a:endParaRPr sz="1800">
              <a:solidFill>
                <a:srgbClr val="184420"/>
              </a:solidFill>
              <a:latin typeface="Verdana"/>
              <a:ea typeface="Verdana"/>
              <a:cs typeface="Verdana"/>
              <a:sym typeface="Verdana"/>
            </a:endParaRPr>
          </a:p>
        </p:txBody>
      </p:sp>
      <p:sp>
        <p:nvSpPr>
          <p:cNvPr id="570" name="Google Shape;570;p27"/>
          <p:cNvSpPr txBox="1"/>
          <p:nvPr/>
        </p:nvSpPr>
        <p:spPr>
          <a:xfrm>
            <a:off x="2147062" y="1200120"/>
            <a:ext cx="9341100" cy="57630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CLUSTER MEDIUM</a:t>
            </a:r>
            <a:endParaRPr/>
          </a:p>
        </p:txBody>
      </p:sp>
      <p:sp>
        <p:nvSpPr>
          <p:cNvPr id="571" name="Google Shape;571;p27"/>
          <p:cNvSpPr/>
          <p:nvPr/>
        </p:nvSpPr>
        <p:spPr>
          <a:xfrm>
            <a:off x="9740401" y="9119792"/>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3">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grpSp>
        <p:nvGrpSpPr>
          <p:cNvPr id="572" name="Google Shape;572;p27"/>
          <p:cNvGrpSpPr/>
          <p:nvPr/>
        </p:nvGrpSpPr>
        <p:grpSpPr>
          <a:xfrm>
            <a:off x="9741378" y="8443071"/>
            <a:ext cx="1158387" cy="316751"/>
            <a:chOff x="0" y="0"/>
            <a:chExt cx="1544516" cy="422335"/>
          </a:xfrm>
        </p:grpSpPr>
        <p:sp>
          <p:nvSpPr>
            <p:cNvPr id="573" name="Google Shape;573;p27"/>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4">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574" name="Google Shape;574;p27"/>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3">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grpSp>
      <p:sp>
        <p:nvSpPr>
          <p:cNvPr id="575" name="Google Shape;575;p27"/>
          <p:cNvSpPr/>
          <p:nvPr/>
        </p:nvSpPr>
        <p:spPr>
          <a:xfrm>
            <a:off x="9902840" y="9638141"/>
            <a:ext cx="941800" cy="481330"/>
          </a:xfrm>
          <a:custGeom>
            <a:rect b="b" l="l" r="r" t="t"/>
            <a:pathLst>
              <a:path extrusionOk="0" h="481330" w="941800">
                <a:moveTo>
                  <a:pt x="0" y="0"/>
                </a:moveTo>
                <a:lnTo>
                  <a:pt x="941800" y="0"/>
                </a:lnTo>
                <a:lnTo>
                  <a:pt x="941800" y="481330"/>
                </a:lnTo>
                <a:lnTo>
                  <a:pt x="0" y="481330"/>
                </a:lnTo>
                <a:lnTo>
                  <a:pt x="0" y="0"/>
                </a:lnTo>
                <a:close/>
              </a:path>
            </a:pathLst>
          </a:custGeom>
          <a:blipFill rotWithShape="1">
            <a:blip r:embed="rId5">
              <a:alphaModFix/>
            </a:blip>
            <a:stretch>
              <a:fillRect b="-101963" l="0" r="-321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576" name="Google Shape;576;p27"/>
          <p:cNvSpPr/>
          <p:nvPr/>
        </p:nvSpPr>
        <p:spPr>
          <a:xfrm>
            <a:off x="14737502" y="2606255"/>
            <a:ext cx="1111350" cy="1115533"/>
          </a:xfrm>
          <a:custGeom>
            <a:rect b="b" l="l" r="r" t="t"/>
            <a:pathLst>
              <a:path extrusionOk="0" h="692658" w="690061">
                <a:moveTo>
                  <a:pt x="0" y="0"/>
                </a:moveTo>
                <a:lnTo>
                  <a:pt x="690061" y="0"/>
                </a:lnTo>
                <a:lnTo>
                  <a:pt x="690061" y="692658"/>
                </a:lnTo>
                <a:lnTo>
                  <a:pt x="0" y="69265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577" name="Google Shape;577;p27"/>
          <p:cNvSpPr txBox="1"/>
          <p:nvPr/>
        </p:nvSpPr>
        <p:spPr>
          <a:xfrm>
            <a:off x="785769" y="5395277"/>
            <a:ext cx="4359000" cy="1097100"/>
          </a:xfrm>
          <a:prstGeom prst="rect">
            <a:avLst/>
          </a:prstGeom>
          <a:noFill/>
          <a:ln>
            <a:noFill/>
          </a:ln>
        </p:spPr>
        <p:txBody>
          <a:bodyPr anchorCtr="0" anchor="t" bIns="0" lIns="0" spcFirstLastPara="1" rIns="0" wrap="square" tIns="0">
            <a:spAutoFit/>
          </a:bodyPr>
          <a:lstStyle/>
          <a:p>
            <a:pPr indent="0" lvl="0" marL="0" marR="0" rtl="0" algn="ctr">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Part du PIB consacré aux investissements en énergie renouvelable</a:t>
            </a:r>
            <a:endParaRPr sz="1800">
              <a:solidFill>
                <a:srgbClr val="184420"/>
              </a:solidFill>
              <a:latin typeface="Verdana"/>
              <a:ea typeface="Verdana"/>
              <a:cs typeface="Verdana"/>
              <a:sym typeface="Verdana"/>
            </a:endParaRPr>
          </a:p>
        </p:txBody>
      </p:sp>
      <p:sp>
        <p:nvSpPr>
          <p:cNvPr id="578" name="Google Shape;578;p27"/>
          <p:cNvSpPr txBox="1"/>
          <p:nvPr/>
        </p:nvSpPr>
        <p:spPr>
          <a:xfrm>
            <a:off x="1749987" y="4171771"/>
            <a:ext cx="2543700" cy="923400"/>
          </a:xfrm>
          <a:prstGeom prst="rect">
            <a:avLst/>
          </a:prstGeom>
          <a:noFill/>
          <a:ln>
            <a:noFill/>
          </a:ln>
        </p:spPr>
        <p:txBody>
          <a:bodyPr anchorCtr="0" anchor="t" bIns="0" lIns="0" spcFirstLastPara="1" rIns="0" wrap="square" tIns="0">
            <a:spAutoFit/>
          </a:bodyPr>
          <a:lstStyle/>
          <a:p>
            <a:pPr indent="0" lvl="0" marL="0" marR="0" rtl="0" algn="ctr">
              <a:lnSpc>
                <a:spcPct val="130007"/>
              </a:lnSpc>
              <a:spcBef>
                <a:spcPts val="0"/>
              </a:spcBef>
              <a:spcAft>
                <a:spcPts val="0"/>
              </a:spcAft>
              <a:buClr>
                <a:srgbClr val="184420"/>
              </a:buClr>
              <a:buSzPts val="6000"/>
              <a:buFont typeface="Arial"/>
              <a:buNone/>
            </a:pPr>
            <a:r>
              <a:rPr i="0" lang="en-US" sz="6000" u="none" cap="none" strike="noStrike">
                <a:solidFill>
                  <a:srgbClr val="184420"/>
                </a:solidFill>
                <a:latin typeface="Verdana"/>
                <a:ea typeface="Verdana"/>
                <a:cs typeface="Verdana"/>
                <a:sym typeface="Verdana"/>
              </a:rPr>
              <a:t>6,4%</a:t>
            </a:r>
            <a:endParaRPr>
              <a:latin typeface="Verdana"/>
              <a:ea typeface="Verdana"/>
              <a:cs typeface="Verdana"/>
              <a:sym typeface="Verdana"/>
            </a:endParaRPr>
          </a:p>
        </p:txBody>
      </p:sp>
      <p:sp>
        <p:nvSpPr>
          <p:cNvPr id="579" name="Google Shape;579;p27"/>
          <p:cNvSpPr txBox="1"/>
          <p:nvPr/>
        </p:nvSpPr>
        <p:spPr>
          <a:xfrm>
            <a:off x="12879525" y="4368800"/>
            <a:ext cx="5217900" cy="34743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b="1" i="0" lang="en-US" sz="1979" u="none" cap="none" strike="noStrike">
                <a:solidFill>
                  <a:srgbClr val="184420"/>
                </a:solidFill>
                <a:latin typeface="Verdana"/>
                <a:ea typeface="Verdana"/>
                <a:cs typeface="Verdana"/>
                <a:sym typeface="Verdana"/>
              </a:rPr>
              <a:t>Politique énergétique nationale engagée</a:t>
            </a:r>
            <a:endParaRPr b="1" i="0" sz="1979" u="none" cap="none" strike="noStrike">
              <a:solidFill>
                <a:srgbClr val="184420"/>
              </a:solidFill>
              <a:latin typeface="Verdana"/>
              <a:ea typeface="Verdana"/>
              <a:cs typeface="Verdana"/>
              <a:sym typeface="Verdana"/>
            </a:endParaRPr>
          </a:p>
          <a:p>
            <a:pPr indent="0" lvl="0" marL="0" marR="0" rtl="0" algn="l">
              <a:lnSpc>
                <a:spcPct val="130065"/>
              </a:lnSpc>
              <a:spcBef>
                <a:spcPts val="0"/>
              </a:spcBef>
              <a:spcAft>
                <a:spcPts val="0"/>
              </a:spcAft>
              <a:buClr>
                <a:srgbClr val="184420"/>
              </a:buClr>
              <a:buSzPts val="1979"/>
              <a:buFont typeface="Arial"/>
              <a:buNone/>
            </a:pPr>
            <a:r>
              <a:t/>
            </a:r>
            <a:endParaRPr b="1" sz="1979">
              <a:solidFill>
                <a:srgbClr val="184420"/>
              </a:solidFill>
              <a:latin typeface="Verdana"/>
              <a:ea typeface="Verdana"/>
              <a:cs typeface="Verdana"/>
              <a:sym typeface="Verdana"/>
            </a:endParaRPr>
          </a:p>
          <a:p>
            <a:pPr indent="-342900" lvl="0" marL="342900" marR="0" rtl="0" algn="l">
              <a:lnSpc>
                <a:spcPct val="130065"/>
              </a:lnSpc>
              <a:spcBef>
                <a:spcPts val="0"/>
              </a:spcBef>
              <a:spcAft>
                <a:spcPts val="0"/>
              </a:spcAft>
              <a:buClr>
                <a:srgbClr val="184420"/>
              </a:buClr>
              <a:buSzPts val="1979"/>
              <a:buFont typeface="Verdana"/>
              <a:buChar char="⮚"/>
            </a:pPr>
            <a:r>
              <a:rPr i="0" lang="en-US" sz="1979" u="none" cap="none" strike="noStrike">
                <a:solidFill>
                  <a:srgbClr val="184420"/>
                </a:solidFill>
                <a:latin typeface="Verdana"/>
                <a:ea typeface="Verdana"/>
                <a:cs typeface="Verdana"/>
                <a:sym typeface="Verdana"/>
              </a:rPr>
              <a:t>39,2 % de l'énergie consommée en Belgique en 2022 provenait de sources renouvelables</a:t>
            </a:r>
            <a:endParaRPr>
              <a:latin typeface="Verdana"/>
              <a:ea typeface="Verdana"/>
              <a:cs typeface="Verdana"/>
              <a:sym typeface="Verdana"/>
            </a:endParaRPr>
          </a:p>
          <a:p>
            <a:pPr indent="-342900" lvl="0" marL="342900" marR="0" rtl="0" algn="l">
              <a:lnSpc>
                <a:spcPct val="130065"/>
              </a:lnSpc>
              <a:spcBef>
                <a:spcPts val="0"/>
              </a:spcBef>
              <a:spcAft>
                <a:spcPts val="0"/>
              </a:spcAft>
              <a:buClr>
                <a:srgbClr val="184420"/>
              </a:buClr>
              <a:buSzPts val="1979"/>
              <a:buFont typeface="Verdana"/>
              <a:buChar char="⮚"/>
            </a:pPr>
            <a:r>
              <a:rPr i="0" lang="en-US" sz="1979" u="none" cap="none" strike="noStrike">
                <a:solidFill>
                  <a:srgbClr val="184420"/>
                </a:solidFill>
                <a:latin typeface="Verdana"/>
                <a:ea typeface="Verdana"/>
                <a:cs typeface="Verdana"/>
                <a:sym typeface="Verdana"/>
              </a:rPr>
              <a:t>D'ici à 2050, près de 90 % de la production d'électricité proviendra de sources renouvelables,</a:t>
            </a:r>
            <a:endParaRPr>
              <a:latin typeface="Verdana"/>
              <a:ea typeface="Verdana"/>
              <a:cs typeface="Verdana"/>
              <a:sym typeface="Verdana"/>
            </a:endParaRPr>
          </a:p>
        </p:txBody>
      </p:sp>
      <p:grpSp>
        <p:nvGrpSpPr>
          <p:cNvPr id="580" name="Google Shape;580;p27"/>
          <p:cNvGrpSpPr/>
          <p:nvPr/>
        </p:nvGrpSpPr>
        <p:grpSpPr>
          <a:xfrm>
            <a:off x="4669238" y="8531732"/>
            <a:ext cx="4359164" cy="1392718"/>
            <a:chOff x="6904728" y="8508804"/>
            <a:chExt cx="3743700" cy="1392718"/>
          </a:xfrm>
        </p:grpSpPr>
        <p:sp>
          <p:nvSpPr>
            <p:cNvPr id="581" name="Google Shape;581;p27"/>
            <p:cNvSpPr/>
            <p:nvPr/>
          </p:nvSpPr>
          <p:spPr>
            <a:xfrm>
              <a:off x="8369425" y="8508804"/>
              <a:ext cx="814396" cy="438756"/>
            </a:xfrm>
            <a:custGeom>
              <a:rect b="b" l="l" r="r" t="t"/>
              <a:pathLst>
                <a:path extrusionOk="0" h="585008" w="1085861">
                  <a:moveTo>
                    <a:pt x="0" y="0"/>
                  </a:moveTo>
                  <a:lnTo>
                    <a:pt x="1085861" y="0"/>
                  </a:lnTo>
                  <a:lnTo>
                    <a:pt x="1085861" y="585008"/>
                  </a:lnTo>
                  <a:lnTo>
                    <a:pt x="0" y="58500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Verdana"/>
                <a:ea typeface="Verdana"/>
                <a:cs typeface="Verdana"/>
                <a:sym typeface="Verdana"/>
              </a:endParaRPr>
            </a:p>
          </p:txBody>
        </p:sp>
        <p:sp>
          <p:nvSpPr>
            <p:cNvPr id="582" name="Google Shape;582;p27"/>
            <p:cNvSpPr txBox="1"/>
            <p:nvPr/>
          </p:nvSpPr>
          <p:spPr>
            <a:xfrm>
              <a:off x="6904728" y="9024160"/>
              <a:ext cx="3743700" cy="304500"/>
            </a:xfrm>
            <a:prstGeom prst="rect">
              <a:avLst/>
            </a:prstGeom>
            <a:noFill/>
            <a:ln>
              <a:noFill/>
            </a:ln>
          </p:spPr>
          <p:txBody>
            <a:bodyPr anchorCtr="0" anchor="t" bIns="0" lIns="0" spcFirstLastPara="1" rIns="0" wrap="square" tIns="0">
              <a:spAutoFit/>
            </a:bodyPr>
            <a:lstStyle/>
            <a:p>
              <a:pPr indent="0" lvl="0" marL="0" marR="0" rtl="0" algn="ctr">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Average competitive index (GCI) :</a:t>
              </a:r>
              <a:endParaRPr sz="1800">
                <a:solidFill>
                  <a:srgbClr val="184420"/>
                </a:solidFill>
                <a:latin typeface="Verdana"/>
                <a:ea typeface="Verdana"/>
                <a:cs typeface="Verdana"/>
                <a:sym typeface="Verdana"/>
              </a:endParaRPr>
            </a:p>
          </p:txBody>
        </p:sp>
        <p:sp>
          <p:nvSpPr>
            <p:cNvPr id="583" name="Google Shape;583;p27"/>
            <p:cNvSpPr txBox="1"/>
            <p:nvPr/>
          </p:nvSpPr>
          <p:spPr>
            <a:xfrm>
              <a:off x="8171293" y="9439822"/>
              <a:ext cx="1621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u="none" cap="none" strike="noStrike">
                  <a:solidFill>
                    <a:srgbClr val="184420"/>
                  </a:solidFill>
                  <a:latin typeface="Verdana"/>
                  <a:ea typeface="Verdana"/>
                  <a:cs typeface="Verdana"/>
                  <a:sym typeface="Verdana"/>
                </a:rPr>
                <a:t>5,22 / 7</a:t>
              </a:r>
              <a:endParaRPr sz="2400">
                <a:solidFill>
                  <a:srgbClr val="184420"/>
                </a:solidFill>
                <a:latin typeface="Verdana"/>
                <a:ea typeface="Verdana"/>
                <a:cs typeface="Verdana"/>
                <a:sym typeface="Verdana"/>
              </a:endParaRPr>
            </a:p>
          </p:txBody>
        </p:sp>
      </p:grpSp>
      <p:pic>
        <p:nvPicPr>
          <p:cNvPr id="584" name="Google Shape;584;p27"/>
          <p:cNvPicPr preferRelativeResize="0"/>
          <p:nvPr/>
        </p:nvPicPr>
        <p:blipFill rotWithShape="1">
          <a:blip r:embed="rId8">
            <a:alphaModFix/>
          </a:blip>
          <a:srcRect b="49497" l="0" r="0" t="-1940"/>
          <a:stretch/>
        </p:blipFill>
        <p:spPr>
          <a:xfrm>
            <a:off x="6564244" y="6743700"/>
            <a:ext cx="2870938" cy="1039718"/>
          </a:xfrm>
          <a:prstGeom prst="rect">
            <a:avLst/>
          </a:prstGeom>
          <a:noFill/>
          <a:ln>
            <a:noFill/>
          </a:ln>
        </p:spPr>
      </p:pic>
      <p:pic>
        <p:nvPicPr>
          <p:cNvPr id="585" name="Google Shape;585;p27"/>
          <p:cNvPicPr preferRelativeResize="0"/>
          <p:nvPr/>
        </p:nvPicPr>
        <p:blipFill rotWithShape="1">
          <a:blip r:embed="rId8">
            <a:alphaModFix/>
          </a:blip>
          <a:srcRect b="0" l="0" r="0" t="50049"/>
          <a:stretch/>
        </p:blipFill>
        <p:spPr>
          <a:xfrm>
            <a:off x="9034982" y="6910632"/>
            <a:ext cx="2623618" cy="904990"/>
          </a:xfrm>
          <a:prstGeom prst="rect">
            <a:avLst/>
          </a:prstGeom>
          <a:noFill/>
          <a:ln>
            <a:noFill/>
          </a:ln>
        </p:spPr>
      </p:pic>
      <p:cxnSp>
        <p:nvCxnSpPr>
          <p:cNvPr id="586" name="Google Shape;586;p27"/>
          <p:cNvCxnSpPr/>
          <p:nvPr/>
        </p:nvCxnSpPr>
        <p:spPr>
          <a:xfrm flipH="1" rot="10800000">
            <a:off x="5403721" y="2433820"/>
            <a:ext cx="4762" cy="5071880"/>
          </a:xfrm>
          <a:prstGeom prst="straightConnector1">
            <a:avLst/>
          </a:prstGeom>
          <a:noFill/>
          <a:ln cap="flat" cmpd="sng" w="9525">
            <a:solidFill>
              <a:srgbClr val="ACAEB5"/>
            </a:solidFill>
            <a:prstDash val="solid"/>
            <a:round/>
            <a:headEnd len="sm" w="sm" type="none"/>
            <a:tailEnd len="sm" w="sm" type="none"/>
          </a:ln>
        </p:spPr>
      </p:cxnSp>
      <p:cxnSp>
        <p:nvCxnSpPr>
          <p:cNvPr id="587" name="Google Shape;587;p27"/>
          <p:cNvCxnSpPr/>
          <p:nvPr/>
        </p:nvCxnSpPr>
        <p:spPr>
          <a:xfrm flipH="1" rot="10800000">
            <a:off x="12415838" y="2433820"/>
            <a:ext cx="4762" cy="5071880"/>
          </a:xfrm>
          <a:prstGeom prst="straightConnector1">
            <a:avLst/>
          </a:prstGeom>
          <a:noFill/>
          <a:ln cap="flat" cmpd="sng" w="9525">
            <a:solidFill>
              <a:srgbClr val="ACAEB5"/>
            </a:solidFill>
            <a:prstDash val="solid"/>
            <a:round/>
            <a:headEnd len="sm" w="sm" type="none"/>
            <a:tailEnd len="sm" w="sm" type="none"/>
          </a:ln>
        </p:spPr>
      </p:cxnSp>
      <p:sp>
        <p:nvSpPr>
          <p:cNvPr id="588" name="Google Shape;588;p27"/>
          <p:cNvSpPr/>
          <p:nvPr/>
        </p:nvSpPr>
        <p:spPr>
          <a:xfrm>
            <a:off x="2251544" y="2154698"/>
            <a:ext cx="1540525" cy="1217672"/>
          </a:xfrm>
          <a:custGeom>
            <a:rect b="b" l="l" r="r" t="t"/>
            <a:pathLst>
              <a:path extrusionOk="0" h="2261839" w="2811234">
                <a:moveTo>
                  <a:pt x="0" y="0"/>
                </a:moveTo>
                <a:lnTo>
                  <a:pt x="2811234" y="0"/>
                </a:lnTo>
                <a:lnTo>
                  <a:pt x="2811234" y="2261839"/>
                </a:lnTo>
                <a:lnTo>
                  <a:pt x="0" y="2261839"/>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27"/>
          <p:cNvSpPr txBox="1"/>
          <p:nvPr/>
        </p:nvSpPr>
        <p:spPr>
          <a:xfrm>
            <a:off x="11083712" y="9119792"/>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Santé et éducation primaire</a:t>
            </a:r>
            <a:endParaRPr i="0" sz="1979" u="none" cap="none" strike="noStrike">
              <a:solidFill>
                <a:srgbClr val="184420"/>
              </a:solidFill>
              <a:latin typeface="Verdana"/>
              <a:ea typeface="Verdana"/>
              <a:cs typeface="Verdana"/>
              <a:sym typeface="Verdana"/>
            </a:endParaRPr>
          </a:p>
        </p:txBody>
      </p:sp>
      <p:sp>
        <p:nvSpPr>
          <p:cNvPr id="590" name="Google Shape;590;p27"/>
          <p:cNvSpPr txBox="1"/>
          <p:nvPr/>
        </p:nvSpPr>
        <p:spPr>
          <a:xfrm>
            <a:off x="11083712" y="9718645"/>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Maturité technologique</a:t>
            </a:r>
            <a:endParaRPr i="0" sz="1979" u="none" cap="none" strike="noStrike">
              <a:solidFill>
                <a:srgbClr val="184420"/>
              </a:solidFill>
              <a:latin typeface="Verdana"/>
              <a:ea typeface="Verdana"/>
              <a:cs typeface="Verdana"/>
              <a:sym typeface="Verdana"/>
            </a:endParaRPr>
          </a:p>
        </p:txBody>
      </p:sp>
      <p:sp>
        <p:nvSpPr>
          <p:cNvPr id="591" name="Google Shape;591;p27"/>
          <p:cNvSpPr/>
          <p:nvPr/>
        </p:nvSpPr>
        <p:spPr>
          <a:xfrm>
            <a:off x="10" y="8014762"/>
            <a:ext cx="18288000" cy="2321700"/>
          </a:xfrm>
          <a:prstGeom prst="rect">
            <a:avLst/>
          </a:prstGeom>
          <a:solidFill>
            <a:schemeClr val="lt1">
              <a:alpha val="4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592" name="Google Shape;592;p27"/>
          <p:cNvSpPr txBox="1"/>
          <p:nvPr/>
        </p:nvSpPr>
        <p:spPr>
          <a:xfrm>
            <a:off x="6017855" y="2432837"/>
            <a:ext cx="6252300" cy="32010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184420"/>
              </a:buClr>
              <a:buSzPts val="2079"/>
              <a:buFont typeface="Arial"/>
              <a:buNone/>
            </a:pPr>
            <a:r>
              <a:rPr i="0" lang="en-US" sz="2079" u="none" cap="none" strike="noStrike">
                <a:solidFill>
                  <a:srgbClr val="184420"/>
                </a:solidFill>
                <a:latin typeface="Verdana"/>
                <a:ea typeface="Verdana"/>
                <a:cs typeface="Verdana"/>
                <a:sym typeface="Verdana"/>
              </a:rPr>
              <a:t>Répartition des investissements en énergie</a:t>
            </a:r>
            <a:endParaRPr sz="1800">
              <a:solidFill>
                <a:srgbClr val="184420"/>
              </a:solidFill>
              <a:latin typeface="Verdana"/>
              <a:ea typeface="Verdana"/>
              <a:cs typeface="Verdana"/>
              <a:sym typeface="Verdana"/>
            </a:endParaRPr>
          </a:p>
        </p:txBody>
      </p:sp>
      <p:sp>
        <p:nvSpPr>
          <p:cNvPr id="593" name="Google Shape;593;p27"/>
          <p:cNvSpPr/>
          <p:nvPr/>
        </p:nvSpPr>
        <p:spPr>
          <a:xfrm>
            <a:off x="1117110" y="946874"/>
            <a:ext cx="821891" cy="506491"/>
          </a:xfrm>
          <a:custGeom>
            <a:rect b="b" l="l" r="r" t="t"/>
            <a:pathLst>
              <a:path extrusionOk="0" h="506491" w="821891">
                <a:moveTo>
                  <a:pt x="0" y="0"/>
                </a:moveTo>
                <a:lnTo>
                  <a:pt x="821891" y="0"/>
                </a:lnTo>
                <a:lnTo>
                  <a:pt x="821891" y="506491"/>
                </a:lnTo>
                <a:lnTo>
                  <a:pt x="0" y="506491"/>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 name="Google Shape;594;p27"/>
          <p:cNvSpPr txBox="1"/>
          <p:nvPr/>
        </p:nvSpPr>
        <p:spPr>
          <a:xfrm>
            <a:off x="2147062" y="829835"/>
            <a:ext cx="22500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i="0" lang="en-US" sz="1979" u="none" cap="none" strike="noStrike">
                <a:solidFill>
                  <a:srgbClr val="647B54"/>
                </a:solidFill>
                <a:latin typeface="Verdana"/>
                <a:ea typeface="Verdana"/>
                <a:cs typeface="Verdana"/>
                <a:sym typeface="Verdana"/>
              </a:rPr>
              <a:t>Belgique</a:t>
            </a:r>
            <a:endParaRPr sz="1800">
              <a:solidFill>
                <a:schemeClr val="dk1"/>
              </a:solidFill>
              <a:latin typeface="Verdana"/>
              <a:ea typeface="Verdana"/>
              <a:cs typeface="Verdana"/>
              <a:sym typeface="Verdana"/>
            </a:endParaRPr>
          </a:p>
        </p:txBody>
      </p:sp>
      <p:pic>
        <p:nvPicPr>
          <p:cNvPr id="595" name="Google Shape;595;p27"/>
          <p:cNvPicPr preferRelativeResize="0"/>
          <p:nvPr/>
        </p:nvPicPr>
        <p:blipFill rotWithShape="1">
          <a:blip r:embed="rId11">
            <a:alphaModFix/>
          </a:blip>
          <a:srcRect b="0" l="0" r="0" t="0"/>
          <a:stretch/>
        </p:blipFill>
        <p:spPr>
          <a:xfrm>
            <a:off x="6294826" y="2790938"/>
            <a:ext cx="4970957" cy="391473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28"/>
          <p:cNvPicPr preferRelativeResize="0"/>
          <p:nvPr/>
        </p:nvPicPr>
        <p:blipFill rotWithShape="1">
          <a:blip r:embed="rId3">
            <a:alphaModFix/>
          </a:blip>
          <a:srcRect b="0" l="0" r="0" t="0"/>
          <a:stretch/>
        </p:blipFill>
        <p:spPr>
          <a:xfrm>
            <a:off x="6562657" y="2686841"/>
            <a:ext cx="5138612" cy="4250043"/>
          </a:xfrm>
          <a:prstGeom prst="rect">
            <a:avLst/>
          </a:prstGeom>
          <a:noFill/>
          <a:ln>
            <a:noFill/>
          </a:ln>
        </p:spPr>
      </p:pic>
      <p:sp>
        <p:nvSpPr>
          <p:cNvPr id="605" name="Google Shape;605;p28"/>
          <p:cNvSpPr txBox="1"/>
          <p:nvPr/>
        </p:nvSpPr>
        <p:spPr>
          <a:xfrm>
            <a:off x="11201400" y="8417083"/>
            <a:ext cx="54276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Taille du marché</a:t>
            </a:r>
            <a:endParaRPr>
              <a:latin typeface="Verdana"/>
              <a:ea typeface="Verdana"/>
              <a:cs typeface="Verdana"/>
              <a:sym typeface="Verdana"/>
            </a:endParaRPr>
          </a:p>
        </p:txBody>
      </p:sp>
      <p:sp>
        <p:nvSpPr>
          <p:cNvPr id="606" name="Google Shape;606;p28"/>
          <p:cNvSpPr txBox="1"/>
          <p:nvPr/>
        </p:nvSpPr>
        <p:spPr>
          <a:xfrm>
            <a:off x="2147062" y="1200120"/>
            <a:ext cx="9341100" cy="57630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CLUSTER MEDIUM</a:t>
            </a:r>
            <a:endParaRPr/>
          </a:p>
        </p:txBody>
      </p:sp>
      <p:sp>
        <p:nvSpPr>
          <p:cNvPr id="607" name="Google Shape;607;p28"/>
          <p:cNvSpPr/>
          <p:nvPr/>
        </p:nvSpPr>
        <p:spPr>
          <a:xfrm>
            <a:off x="9816601" y="9072152"/>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4">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grpSp>
        <p:nvGrpSpPr>
          <p:cNvPr id="608" name="Google Shape;608;p28"/>
          <p:cNvGrpSpPr/>
          <p:nvPr/>
        </p:nvGrpSpPr>
        <p:grpSpPr>
          <a:xfrm>
            <a:off x="9817578" y="8422956"/>
            <a:ext cx="1158387" cy="316751"/>
            <a:chOff x="0" y="0"/>
            <a:chExt cx="1544516" cy="422335"/>
          </a:xfrm>
        </p:grpSpPr>
        <p:sp>
          <p:nvSpPr>
            <p:cNvPr id="609" name="Google Shape;609;p28"/>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5">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610" name="Google Shape;610;p28"/>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4">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grpSp>
      <p:sp>
        <p:nvSpPr>
          <p:cNvPr id="611" name="Google Shape;611;p28"/>
          <p:cNvSpPr/>
          <p:nvPr/>
        </p:nvSpPr>
        <p:spPr>
          <a:xfrm>
            <a:off x="9979040" y="9618026"/>
            <a:ext cx="941800" cy="481330"/>
          </a:xfrm>
          <a:custGeom>
            <a:rect b="b" l="l" r="r" t="t"/>
            <a:pathLst>
              <a:path extrusionOk="0" h="481330" w="941800">
                <a:moveTo>
                  <a:pt x="0" y="0"/>
                </a:moveTo>
                <a:lnTo>
                  <a:pt x="941800" y="0"/>
                </a:lnTo>
                <a:lnTo>
                  <a:pt x="941800" y="481330"/>
                </a:lnTo>
                <a:lnTo>
                  <a:pt x="0" y="481330"/>
                </a:lnTo>
                <a:lnTo>
                  <a:pt x="0" y="0"/>
                </a:lnTo>
                <a:close/>
              </a:path>
            </a:pathLst>
          </a:custGeom>
          <a:blipFill rotWithShape="1">
            <a:blip r:embed="rId6">
              <a:alphaModFix/>
            </a:blip>
            <a:stretch>
              <a:fillRect b="-101963" l="0" r="-321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612" name="Google Shape;612;p28"/>
          <p:cNvSpPr/>
          <p:nvPr/>
        </p:nvSpPr>
        <p:spPr>
          <a:xfrm>
            <a:off x="14737502" y="2606255"/>
            <a:ext cx="1111350" cy="1115533"/>
          </a:xfrm>
          <a:custGeom>
            <a:rect b="b" l="l" r="r" t="t"/>
            <a:pathLst>
              <a:path extrusionOk="0" h="692658" w="690061">
                <a:moveTo>
                  <a:pt x="0" y="0"/>
                </a:moveTo>
                <a:lnTo>
                  <a:pt x="690061" y="0"/>
                </a:lnTo>
                <a:lnTo>
                  <a:pt x="690061" y="692658"/>
                </a:lnTo>
                <a:lnTo>
                  <a:pt x="0" y="69265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613" name="Google Shape;613;p28"/>
          <p:cNvSpPr txBox="1"/>
          <p:nvPr/>
        </p:nvSpPr>
        <p:spPr>
          <a:xfrm>
            <a:off x="785769" y="5395277"/>
            <a:ext cx="4359000" cy="1097100"/>
          </a:xfrm>
          <a:prstGeom prst="rect">
            <a:avLst/>
          </a:prstGeom>
          <a:noFill/>
          <a:ln>
            <a:noFill/>
          </a:ln>
        </p:spPr>
        <p:txBody>
          <a:bodyPr anchorCtr="0" anchor="t" bIns="0" lIns="0" spcFirstLastPara="1" rIns="0" wrap="square" tIns="0">
            <a:spAutoFit/>
          </a:bodyPr>
          <a:lstStyle/>
          <a:p>
            <a:pPr indent="0" lvl="0" marL="0" marR="0" rtl="0" algn="ctr">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Part du PIB consacré aux investissements en énergie renouvelable</a:t>
            </a:r>
            <a:endParaRPr sz="1800">
              <a:solidFill>
                <a:srgbClr val="184420"/>
              </a:solidFill>
              <a:latin typeface="Verdana"/>
              <a:ea typeface="Verdana"/>
              <a:cs typeface="Verdana"/>
              <a:sym typeface="Verdana"/>
            </a:endParaRPr>
          </a:p>
        </p:txBody>
      </p:sp>
      <p:sp>
        <p:nvSpPr>
          <p:cNvPr id="614" name="Google Shape;614;p28"/>
          <p:cNvSpPr txBox="1"/>
          <p:nvPr/>
        </p:nvSpPr>
        <p:spPr>
          <a:xfrm>
            <a:off x="1749971" y="4171775"/>
            <a:ext cx="3394800" cy="923400"/>
          </a:xfrm>
          <a:prstGeom prst="rect">
            <a:avLst/>
          </a:prstGeom>
          <a:noFill/>
          <a:ln>
            <a:noFill/>
          </a:ln>
        </p:spPr>
        <p:txBody>
          <a:bodyPr anchorCtr="0" anchor="t" bIns="0" lIns="0" spcFirstLastPara="1" rIns="0" wrap="square" tIns="0">
            <a:spAutoFit/>
          </a:bodyPr>
          <a:lstStyle/>
          <a:p>
            <a:pPr indent="0" lvl="0" marL="0" marR="0" rtl="0" algn="ctr">
              <a:lnSpc>
                <a:spcPct val="130007"/>
              </a:lnSpc>
              <a:spcBef>
                <a:spcPts val="0"/>
              </a:spcBef>
              <a:spcAft>
                <a:spcPts val="0"/>
              </a:spcAft>
              <a:buClr>
                <a:srgbClr val="184420"/>
              </a:buClr>
              <a:buSzPts val="6000"/>
              <a:buFont typeface="Arial"/>
              <a:buNone/>
            </a:pPr>
            <a:r>
              <a:rPr lang="en-US" sz="6000">
                <a:solidFill>
                  <a:srgbClr val="184420"/>
                </a:solidFill>
                <a:latin typeface="Verdana"/>
                <a:ea typeface="Verdana"/>
                <a:cs typeface="Verdana"/>
                <a:sym typeface="Verdana"/>
              </a:rPr>
              <a:t>37,4%</a:t>
            </a:r>
            <a:endParaRPr>
              <a:latin typeface="Verdana"/>
              <a:ea typeface="Verdana"/>
              <a:cs typeface="Verdana"/>
              <a:sym typeface="Verdana"/>
            </a:endParaRPr>
          </a:p>
        </p:txBody>
      </p:sp>
      <p:sp>
        <p:nvSpPr>
          <p:cNvPr id="615" name="Google Shape;615;p28"/>
          <p:cNvSpPr txBox="1"/>
          <p:nvPr/>
        </p:nvSpPr>
        <p:spPr>
          <a:xfrm>
            <a:off x="12879518" y="4368811"/>
            <a:ext cx="5089500" cy="30780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b="1" i="0" lang="en-US" sz="1979" u="none" cap="none" strike="noStrike">
                <a:solidFill>
                  <a:srgbClr val="184420"/>
                </a:solidFill>
                <a:latin typeface="Verdana"/>
                <a:ea typeface="Verdana"/>
                <a:cs typeface="Verdana"/>
                <a:sym typeface="Verdana"/>
              </a:rPr>
              <a:t>Politique énergétique nationale engagée</a:t>
            </a:r>
            <a:endParaRPr b="1" i="0" sz="1979" u="none" cap="none" strike="noStrike">
              <a:solidFill>
                <a:srgbClr val="184420"/>
              </a:solidFill>
              <a:latin typeface="Verdana"/>
              <a:ea typeface="Verdana"/>
              <a:cs typeface="Verdana"/>
              <a:sym typeface="Verdana"/>
            </a:endParaRPr>
          </a:p>
          <a:p>
            <a:pPr indent="0" lvl="0" marL="0" marR="0" rtl="0" algn="l">
              <a:lnSpc>
                <a:spcPct val="130065"/>
              </a:lnSpc>
              <a:spcBef>
                <a:spcPts val="0"/>
              </a:spcBef>
              <a:spcAft>
                <a:spcPts val="0"/>
              </a:spcAft>
              <a:buClr>
                <a:srgbClr val="184420"/>
              </a:buClr>
              <a:buSzPts val="1979"/>
              <a:buFont typeface="Arial"/>
              <a:buNone/>
            </a:pPr>
            <a:r>
              <a:t/>
            </a:r>
            <a:endParaRPr b="1" sz="1979">
              <a:solidFill>
                <a:srgbClr val="184420"/>
              </a:solidFill>
              <a:latin typeface="Verdana"/>
              <a:ea typeface="Verdana"/>
              <a:cs typeface="Verdana"/>
              <a:sym typeface="Verdana"/>
            </a:endParaRPr>
          </a:p>
          <a:p>
            <a:pPr indent="-342900" lvl="0" marL="342900" marR="0" rtl="0" algn="l">
              <a:lnSpc>
                <a:spcPct val="130065"/>
              </a:lnSpc>
              <a:spcBef>
                <a:spcPts val="0"/>
              </a:spcBef>
              <a:spcAft>
                <a:spcPts val="0"/>
              </a:spcAft>
              <a:buClr>
                <a:srgbClr val="184420"/>
              </a:buClr>
              <a:buSzPts val="1979"/>
              <a:buFont typeface="Verdana"/>
              <a:buChar char="⮚"/>
            </a:pPr>
            <a:r>
              <a:rPr i="0" lang="en-US" sz="1979" u="none" cap="none" strike="noStrike">
                <a:solidFill>
                  <a:srgbClr val="184420"/>
                </a:solidFill>
                <a:latin typeface="Verdana"/>
                <a:ea typeface="Verdana"/>
                <a:cs typeface="Verdana"/>
                <a:sym typeface="Verdana"/>
              </a:rPr>
              <a:t>Les sources d'ER ont produit collectivement 81 % de la production d'électricité du Danemark en 2022</a:t>
            </a:r>
            <a:endParaRPr>
              <a:latin typeface="Verdana"/>
              <a:ea typeface="Verdana"/>
              <a:cs typeface="Verdana"/>
              <a:sym typeface="Verdana"/>
            </a:endParaRPr>
          </a:p>
          <a:p>
            <a:pPr indent="-342900" lvl="0" marL="342900" marR="0" rtl="0" algn="l">
              <a:lnSpc>
                <a:spcPct val="130065"/>
              </a:lnSpc>
              <a:spcBef>
                <a:spcPts val="0"/>
              </a:spcBef>
              <a:spcAft>
                <a:spcPts val="0"/>
              </a:spcAft>
              <a:buClr>
                <a:srgbClr val="184420"/>
              </a:buClr>
              <a:buSzPts val="1979"/>
              <a:buFont typeface="Verdana"/>
              <a:buChar char="⮚"/>
            </a:pPr>
            <a:r>
              <a:rPr i="0" lang="en-US" sz="1979" u="none" cap="none" strike="noStrike">
                <a:solidFill>
                  <a:srgbClr val="184420"/>
                </a:solidFill>
                <a:latin typeface="Verdana"/>
                <a:ea typeface="Verdana"/>
                <a:cs typeface="Verdana"/>
                <a:sym typeface="Verdana"/>
              </a:rPr>
              <a:t>Les ER devraient fournir 100 % de l'électricité du pays d'ici à 2030.</a:t>
            </a:r>
            <a:endParaRPr>
              <a:latin typeface="Verdana"/>
              <a:ea typeface="Verdana"/>
              <a:cs typeface="Verdana"/>
              <a:sym typeface="Verdana"/>
            </a:endParaRPr>
          </a:p>
        </p:txBody>
      </p:sp>
      <p:grpSp>
        <p:nvGrpSpPr>
          <p:cNvPr id="616" name="Google Shape;616;p28"/>
          <p:cNvGrpSpPr/>
          <p:nvPr/>
        </p:nvGrpSpPr>
        <p:grpSpPr>
          <a:xfrm>
            <a:off x="4745577" y="8511607"/>
            <a:ext cx="4359164" cy="1392718"/>
            <a:chOff x="6904728" y="8508804"/>
            <a:chExt cx="3743700" cy="1392718"/>
          </a:xfrm>
        </p:grpSpPr>
        <p:sp>
          <p:nvSpPr>
            <p:cNvPr id="617" name="Google Shape;617;p28"/>
            <p:cNvSpPr/>
            <p:nvPr/>
          </p:nvSpPr>
          <p:spPr>
            <a:xfrm>
              <a:off x="8369425" y="8508804"/>
              <a:ext cx="814396" cy="438756"/>
            </a:xfrm>
            <a:custGeom>
              <a:rect b="b" l="l" r="r" t="t"/>
              <a:pathLst>
                <a:path extrusionOk="0" h="585008" w="1085861">
                  <a:moveTo>
                    <a:pt x="0" y="0"/>
                  </a:moveTo>
                  <a:lnTo>
                    <a:pt x="1085861" y="0"/>
                  </a:lnTo>
                  <a:lnTo>
                    <a:pt x="1085861" y="585008"/>
                  </a:lnTo>
                  <a:lnTo>
                    <a:pt x="0" y="585008"/>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Verdana"/>
                <a:ea typeface="Verdana"/>
                <a:cs typeface="Verdana"/>
                <a:sym typeface="Verdana"/>
              </a:endParaRPr>
            </a:p>
          </p:txBody>
        </p:sp>
        <p:sp>
          <p:nvSpPr>
            <p:cNvPr id="618" name="Google Shape;618;p28"/>
            <p:cNvSpPr txBox="1"/>
            <p:nvPr/>
          </p:nvSpPr>
          <p:spPr>
            <a:xfrm>
              <a:off x="6904728" y="9024160"/>
              <a:ext cx="3743700" cy="304500"/>
            </a:xfrm>
            <a:prstGeom prst="rect">
              <a:avLst/>
            </a:prstGeom>
            <a:noFill/>
            <a:ln>
              <a:noFill/>
            </a:ln>
          </p:spPr>
          <p:txBody>
            <a:bodyPr anchorCtr="0" anchor="t" bIns="0" lIns="0" spcFirstLastPara="1" rIns="0" wrap="square" tIns="0">
              <a:spAutoFit/>
            </a:bodyPr>
            <a:lstStyle/>
            <a:p>
              <a:pPr indent="0" lvl="0" marL="0" marR="0" rtl="0" algn="ctr">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Average competitive index (GCI) :</a:t>
              </a:r>
              <a:endParaRPr sz="1800">
                <a:solidFill>
                  <a:srgbClr val="184420"/>
                </a:solidFill>
                <a:latin typeface="Verdana"/>
                <a:ea typeface="Verdana"/>
                <a:cs typeface="Verdana"/>
                <a:sym typeface="Verdana"/>
              </a:endParaRPr>
            </a:p>
          </p:txBody>
        </p:sp>
        <p:sp>
          <p:nvSpPr>
            <p:cNvPr id="619" name="Google Shape;619;p28"/>
            <p:cNvSpPr txBox="1"/>
            <p:nvPr/>
          </p:nvSpPr>
          <p:spPr>
            <a:xfrm>
              <a:off x="8171277" y="9439822"/>
              <a:ext cx="177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u="none" cap="none" strike="noStrike">
                  <a:solidFill>
                    <a:srgbClr val="184420"/>
                  </a:solidFill>
                  <a:latin typeface="Verdana"/>
                  <a:ea typeface="Verdana"/>
                  <a:cs typeface="Verdana"/>
                  <a:sym typeface="Verdana"/>
                </a:rPr>
                <a:t>5,46 / 7</a:t>
              </a:r>
              <a:endParaRPr sz="2400">
                <a:solidFill>
                  <a:srgbClr val="184420"/>
                </a:solidFill>
                <a:latin typeface="Verdana"/>
                <a:ea typeface="Verdana"/>
                <a:cs typeface="Verdana"/>
                <a:sym typeface="Verdana"/>
              </a:endParaRPr>
            </a:p>
          </p:txBody>
        </p:sp>
      </p:grpSp>
      <p:pic>
        <p:nvPicPr>
          <p:cNvPr id="620" name="Google Shape;620;p28"/>
          <p:cNvPicPr preferRelativeResize="0"/>
          <p:nvPr/>
        </p:nvPicPr>
        <p:blipFill rotWithShape="1">
          <a:blip r:embed="rId9">
            <a:alphaModFix/>
          </a:blip>
          <a:srcRect b="49497" l="0" r="0" t="-1940"/>
          <a:stretch/>
        </p:blipFill>
        <p:spPr>
          <a:xfrm>
            <a:off x="6945244" y="6743700"/>
            <a:ext cx="2870938" cy="1039718"/>
          </a:xfrm>
          <a:prstGeom prst="rect">
            <a:avLst/>
          </a:prstGeom>
          <a:noFill/>
          <a:ln>
            <a:noFill/>
          </a:ln>
        </p:spPr>
      </p:pic>
      <p:pic>
        <p:nvPicPr>
          <p:cNvPr id="621" name="Google Shape;621;p28"/>
          <p:cNvPicPr preferRelativeResize="0"/>
          <p:nvPr/>
        </p:nvPicPr>
        <p:blipFill rotWithShape="1">
          <a:blip r:embed="rId9">
            <a:alphaModFix/>
          </a:blip>
          <a:srcRect b="0" l="0" r="0" t="50049"/>
          <a:stretch/>
        </p:blipFill>
        <p:spPr>
          <a:xfrm>
            <a:off x="9415982" y="6910632"/>
            <a:ext cx="2623618" cy="904990"/>
          </a:xfrm>
          <a:prstGeom prst="rect">
            <a:avLst/>
          </a:prstGeom>
          <a:noFill/>
          <a:ln>
            <a:noFill/>
          </a:ln>
        </p:spPr>
      </p:pic>
      <p:cxnSp>
        <p:nvCxnSpPr>
          <p:cNvPr id="622" name="Google Shape;622;p28"/>
          <p:cNvCxnSpPr/>
          <p:nvPr/>
        </p:nvCxnSpPr>
        <p:spPr>
          <a:xfrm flipH="1" rot="10800000">
            <a:off x="5403721" y="2433820"/>
            <a:ext cx="4762" cy="5071880"/>
          </a:xfrm>
          <a:prstGeom prst="straightConnector1">
            <a:avLst/>
          </a:prstGeom>
          <a:noFill/>
          <a:ln cap="flat" cmpd="sng" w="9525">
            <a:solidFill>
              <a:srgbClr val="ACAEB5"/>
            </a:solidFill>
            <a:prstDash val="solid"/>
            <a:round/>
            <a:headEnd len="sm" w="sm" type="none"/>
            <a:tailEnd len="sm" w="sm" type="none"/>
          </a:ln>
        </p:spPr>
      </p:cxnSp>
      <p:cxnSp>
        <p:nvCxnSpPr>
          <p:cNvPr id="623" name="Google Shape;623;p28"/>
          <p:cNvCxnSpPr/>
          <p:nvPr/>
        </p:nvCxnSpPr>
        <p:spPr>
          <a:xfrm flipH="1" rot="10800000">
            <a:off x="12415838" y="2433820"/>
            <a:ext cx="4762" cy="5071880"/>
          </a:xfrm>
          <a:prstGeom prst="straightConnector1">
            <a:avLst/>
          </a:prstGeom>
          <a:noFill/>
          <a:ln cap="flat" cmpd="sng" w="9525">
            <a:solidFill>
              <a:srgbClr val="ACAEB5"/>
            </a:solidFill>
            <a:prstDash val="solid"/>
            <a:round/>
            <a:headEnd len="sm" w="sm" type="none"/>
            <a:tailEnd len="sm" w="sm" type="none"/>
          </a:ln>
        </p:spPr>
      </p:cxnSp>
      <p:sp>
        <p:nvSpPr>
          <p:cNvPr id="624" name="Google Shape;624;p28"/>
          <p:cNvSpPr/>
          <p:nvPr/>
        </p:nvSpPr>
        <p:spPr>
          <a:xfrm>
            <a:off x="2251544" y="2154698"/>
            <a:ext cx="1540525" cy="1217672"/>
          </a:xfrm>
          <a:custGeom>
            <a:rect b="b" l="l" r="r" t="t"/>
            <a:pathLst>
              <a:path extrusionOk="0" h="2261839" w="2811234">
                <a:moveTo>
                  <a:pt x="0" y="0"/>
                </a:moveTo>
                <a:lnTo>
                  <a:pt x="2811234" y="0"/>
                </a:lnTo>
                <a:lnTo>
                  <a:pt x="2811234" y="2261839"/>
                </a:lnTo>
                <a:lnTo>
                  <a:pt x="0" y="2261839"/>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 name="Google Shape;625;p28"/>
          <p:cNvSpPr txBox="1"/>
          <p:nvPr/>
        </p:nvSpPr>
        <p:spPr>
          <a:xfrm>
            <a:off x="11159912" y="9032556"/>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Santé et éducation primaire</a:t>
            </a:r>
            <a:endParaRPr>
              <a:latin typeface="Verdana"/>
              <a:ea typeface="Verdana"/>
              <a:cs typeface="Verdana"/>
              <a:sym typeface="Verdana"/>
            </a:endParaRPr>
          </a:p>
        </p:txBody>
      </p:sp>
      <p:sp>
        <p:nvSpPr>
          <p:cNvPr id="626" name="Google Shape;626;p28"/>
          <p:cNvSpPr txBox="1"/>
          <p:nvPr/>
        </p:nvSpPr>
        <p:spPr>
          <a:xfrm>
            <a:off x="11159912" y="9698530"/>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Institutions</a:t>
            </a:r>
            <a:endParaRPr>
              <a:latin typeface="Verdana"/>
              <a:ea typeface="Verdana"/>
              <a:cs typeface="Verdana"/>
              <a:sym typeface="Verdana"/>
            </a:endParaRPr>
          </a:p>
        </p:txBody>
      </p:sp>
      <p:sp>
        <p:nvSpPr>
          <p:cNvPr id="627" name="Google Shape;627;p28"/>
          <p:cNvSpPr/>
          <p:nvPr/>
        </p:nvSpPr>
        <p:spPr>
          <a:xfrm>
            <a:off x="7" y="8093810"/>
            <a:ext cx="18288000" cy="2321700"/>
          </a:xfrm>
          <a:prstGeom prst="rect">
            <a:avLst/>
          </a:prstGeom>
          <a:solidFill>
            <a:schemeClr val="lt1">
              <a:alpha val="4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 name="Google Shape;628;p28"/>
          <p:cNvSpPr txBox="1"/>
          <p:nvPr/>
        </p:nvSpPr>
        <p:spPr>
          <a:xfrm>
            <a:off x="6017855" y="2432837"/>
            <a:ext cx="6252300" cy="32010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184420"/>
              </a:buClr>
              <a:buSzPts val="2079"/>
              <a:buFont typeface="Arial"/>
              <a:buNone/>
            </a:pPr>
            <a:r>
              <a:rPr i="0" lang="en-US" sz="2079" u="none" cap="none" strike="noStrike">
                <a:solidFill>
                  <a:srgbClr val="184420"/>
                </a:solidFill>
                <a:latin typeface="Verdana"/>
                <a:ea typeface="Verdana"/>
                <a:cs typeface="Verdana"/>
                <a:sym typeface="Verdana"/>
              </a:rPr>
              <a:t>Répartition des investissements en énergie</a:t>
            </a:r>
            <a:endParaRPr sz="1800">
              <a:solidFill>
                <a:srgbClr val="184420"/>
              </a:solidFill>
              <a:latin typeface="Verdana"/>
              <a:ea typeface="Verdana"/>
              <a:cs typeface="Verdana"/>
              <a:sym typeface="Verdana"/>
            </a:endParaRPr>
          </a:p>
        </p:txBody>
      </p:sp>
      <p:sp>
        <p:nvSpPr>
          <p:cNvPr id="629" name="Google Shape;629;p28"/>
          <p:cNvSpPr/>
          <p:nvPr/>
        </p:nvSpPr>
        <p:spPr>
          <a:xfrm>
            <a:off x="1041942" y="959465"/>
            <a:ext cx="796872" cy="602635"/>
          </a:xfrm>
          <a:custGeom>
            <a:rect b="b" l="l" r="r" t="t"/>
            <a:pathLst>
              <a:path extrusionOk="0" h="602635" w="796872">
                <a:moveTo>
                  <a:pt x="0" y="0"/>
                </a:moveTo>
                <a:lnTo>
                  <a:pt x="796872" y="0"/>
                </a:lnTo>
                <a:lnTo>
                  <a:pt x="796872" y="602635"/>
                </a:lnTo>
                <a:lnTo>
                  <a:pt x="0" y="602635"/>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 name="Google Shape;630;p28"/>
          <p:cNvSpPr txBox="1"/>
          <p:nvPr/>
        </p:nvSpPr>
        <p:spPr>
          <a:xfrm>
            <a:off x="2147062" y="883504"/>
            <a:ext cx="225000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Danemark</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grpSp>
        <p:nvGrpSpPr>
          <p:cNvPr id="635" name="Google Shape;635;p20"/>
          <p:cNvGrpSpPr/>
          <p:nvPr/>
        </p:nvGrpSpPr>
        <p:grpSpPr>
          <a:xfrm>
            <a:off x="0" y="-144661"/>
            <a:ext cx="18288000" cy="10431661"/>
            <a:chOff x="0" y="-38100"/>
            <a:chExt cx="4816593" cy="2747433"/>
          </a:xfrm>
        </p:grpSpPr>
        <p:sp>
          <p:nvSpPr>
            <p:cNvPr id="636" name="Google Shape;636;p20"/>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 name="Google Shape;637;p20"/>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8" name="Google Shape;638;p20"/>
          <p:cNvSpPr txBox="1"/>
          <p:nvPr/>
        </p:nvSpPr>
        <p:spPr>
          <a:xfrm>
            <a:off x="3095553" y="6733639"/>
            <a:ext cx="12552753" cy="105945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Cluster High</a:t>
            </a:r>
            <a:endParaRPr/>
          </a:p>
        </p:txBody>
      </p:sp>
      <p:sp>
        <p:nvSpPr>
          <p:cNvPr id="639" name="Google Shape;639;p20"/>
          <p:cNvSpPr txBox="1"/>
          <p:nvPr/>
        </p:nvSpPr>
        <p:spPr>
          <a:xfrm>
            <a:off x="685800" y="831437"/>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FFFFFF"/>
                </a:solidFill>
                <a:latin typeface="Yeseva One"/>
                <a:ea typeface="Yeseva One"/>
                <a:cs typeface="Yeseva One"/>
                <a:sym typeface="Yeseva One"/>
              </a:rPr>
              <a:t>Analyse Macro</a:t>
            </a:r>
            <a:endParaRPr/>
          </a:p>
        </p:txBody>
      </p:sp>
      <p:sp>
        <p:nvSpPr>
          <p:cNvPr id="640" name="Google Shape;640;p20"/>
          <p:cNvSpPr txBox="1"/>
          <p:nvPr/>
        </p:nvSpPr>
        <p:spPr>
          <a:xfrm>
            <a:off x="1481569" y="5143500"/>
            <a:ext cx="15533745" cy="105945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Dynamique des clusters </a:t>
            </a:r>
            <a:endParaRPr/>
          </a:p>
        </p:txBody>
      </p:sp>
      <p:sp>
        <p:nvSpPr>
          <p:cNvPr id="641" name="Google Shape;641;p20"/>
          <p:cNvSpPr/>
          <p:nvPr/>
        </p:nvSpPr>
        <p:spPr>
          <a:xfrm>
            <a:off x="8916065" y="4348005"/>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42" name="Google Shape;642;p20"/>
          <p:cNvSpPr txBox="1"/>
          <p:nvPr/>
        </p:nvSpPr>
        <p:spPr>
          <a:xfrm>
            <a:off x="4676441" y="2705100"/>
            <a:ext cx="914400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0">
                <a:solidFill>
                  <a:srgbClr val="FFFFFF"/>
                </a:solidFill>
                <a:latin typeface="Yeseva One"/>
                <a:ea typeface="Yeseva One"/>
                <a:cs typeface="Yeseva One"/>
                <a:sym typeface="Yeseva One"/>
              </a:rPr>
              <a:t>Partie 2  </a:t>
            </a:r>
            <a:endParaRPr sz="80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21"/>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 name="Google Shape;652;p21"/>
          <p:cNvSpPr/>
          <p:nvPr/>
        </p:nvSpPr>
        <p:spPr>
          <a:xfrm>
            <a:off x="1493482" y="2350218"/>
            <a:ext cx="768715" cy="806090"/>
          </a:xfrm>
          <a:custGeom>
            <a:rect b="b" l="l" r="r" t="t"/>
            <a:pathLst>
              <a:path extrusionOk="0" h="806090" w="768715">
                <a:moveTo>
                  <a:pt x="0" y="0"/>
                </a:moveTo>
                <a:lnTo>
                  <a:pt x="768714" y="0"/>
                </a:lnTo>
                <a:lnTo>
                  <a:pt x="768714" y="806089"/>
                </a:lnTo>
                <a:lnTo>
                  <a:pt x="0" y="80608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653" name="Google Shape;653;p21"/>
          <p:cNvSpPr/>
          <p:nvPr/>
        </p:nvSpPr>
        <p:spPr>
          <a:xfrm>
            <a:off x="1447800" y="3594457"/>
            <a:ext cx="814396" cy="438756"/>
          </a:xfrm>
          <a:custGeom>
            <a:rect b="b" l="l" r="r" t="t"/>
            <a:pathLst>
              <a:path extrusionOk="0" h="438756" w="814396">
                <a:moveTo>
                  <a:pt x="0" y="0"/>
                </a:moveTo>
                <a:lnTo>
                  <a:pt x="814396" y="0"/>
                </a:lnTo>
                <a:lnTo>
                  <a:pt x="814396" y="438756"/>
                </a:lnTo>
                <a:lnTo>
                  <a:pt x="0" y="4387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654" name="Google Shape;654;p21"/>
          <p:cNvSpPr/>
          <p:nvPr/>
        </p:nvSpPr>
        <p:spPr>
          <a:xfrm>
            <a:off x="1518930" y="4446521"/>
            <a:ext cx="672137" cy="672137"/>
          </a:xfrm>
          <a:custGeom>
            <a:rect b="b" l="l" r="r" t="t"/>
            <a:pathLst>
              <a:path extrusionOk="0" h="672137" w="672137">
                <a:moveTo>
                  <a:pt x="0" y="0"/>
                </a:moveTo>
                <a:lnTo>
                  <a:pt x="672137" y="0"/>
                </a:lnTo>
                <a:lnTo>
                  <a:pt x="672137" y="672137"/>
                </a:lnTo>
                <a:lnTo>
                  <a:pt x="0" y="67213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655" name="Google Shape;655;p21"/>
          <p:cNvSpPr/>
          <p:nvPr/>
        </p:nvSpPr>
        <p:spPr>
          <a:xfrm>
            <a:off x="10255346" y="5811446"/>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7">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grpSp>
        <p:nvGrpSpPr>
          <p:cNvPr id="656" name="Google Shape;656;p21"/>
          <p:cNvGrpSpPr/>
          <p:nvPr/>
        </p:nvGrpSpPr>
        <p:grpSpPr>
          <a:xfrm>
            <a:off x="10255346" y="5156168"/>
            <a:ext cx="1158387" cy="316751"/>
            <a:chOff x="0" y="0"/>
            <a:chExt cx="1544516" cy="422335"/>
          </a:xfrm>
        </p:grpSpPr>
        <p:sp>
          <p:nvSpPr>
            <p:cNvPr id="657" name="Google Shape;657;p21"/>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8">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658" name="Google Shape;658;p21"/>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7">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grpSp>
      <p:sp>
        <p:nvSpPr>
          <p:cNvPr id="659" name="Google Shape;659;p21"/>
          <p:cNvSpPr/>
          <p:nvPr/>
        </p:nvSpPr>
        <p:spPr>
          <a:xfrm>
            <a:off x="10363639" y="6551233"/>
            <a:ext cx="941800" cy="481330"/>
          </a:xfrm>
          <a:custGeom>
            <a:rect b="b" l="l" r="r" t="t"/>
            <a:pathLst>
              <a:path extrusionOk="0" h="481330" w="941800">
                <a:moveTo>
                  <a:pt x="0" y="0"/>
                </a:moveTo>
                <a:lnTo>
                  <a:pt x="941800" y="0"/>
                </a:lnTo>
                <a:lnTo>
                  <a:pt x="941800" y="481331"/>
                </a:lnTo>
                <a:lnTo>
                  <a:pt x="0" y="481331"/>
                </a:lnTo>
                <a:lnTo>
                  <a:pt x="0" y="0"/>
                </a:lnTo>
                <a:close/>
              </a:path>
            </a:pathLst>
          </a:custGeom>
          <a:blipFill rotWithShape="1">
            <a:blip r:embed="rId9">
              <a:alphaModFix/>
            </a:blip>
            <a:stretch>
              <a:fillRect b="-101967" l="0" r="-321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cxnSp>
        <p:nvCxnSpPr>
          <p:cNvPr id="660" name="Google Shape;660;p21"/>
          <p:cNvCxnSpPr/>
          <p:nvPr/>
        </p:nvCxnSpPr>
        <p:spPr>
          <a:xfrm flipH="1" rot="10800000">
            <a:off x="1518943" y="3156307"/>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661" name="Google Shape;661;p21"/>
          <p:cNvCxnSpPr/>
          <p:nvPr/>
        </p:nvCxnSpPr>
        <p:spPr>
          <a:xfrm rot="10800000">
            <a:off x="9453190" y="4310064"/>
            <a:ext cx="4762" cy="5444999"/>
          </a:xfrm>
          <a:prstGeom prst="straightConnector1">
            <a:avLst/>
          </a:prstGeom>
          <a:noFill/>
          <a:ln cap="flat" cmpd="sng" w="9525">
            <a:solidFill>
              <a:srgbClr val="ACAEB5"/>
            </a:solidFill>
            <a:prstDash val="solid"/>
            <a:round/>
            <a:headEnd len="sm" w="sm" type="none"/>
            <a:tailEnd len="sm" w="sm" type="none"/>
          </a:ln>
        </p:spPr>
      </p:cxnSp>
      <p:sp>
        <p:nvSpPr>
          <p:cNvPr id="662" name="Google Shape;662;p21"/>
          <p:cNvSpPr/>
          <p:nvPr/>
        </p:nvSpPr>
        <p:spPr>
          <a:xfrm>
            <a:off x="10173471" y="7856851"/>
            <a:ext cx="743747" cy="730732"/>
          </a:xfrm>
          <a:custGeom>
            <a:rect b="b" l="l" r="r" t="t"/>
            <a:pathLst>
              <a:path extrusionOk="0" h="730732" w="743747">
                <a:moveTo>
                  <a:pt x="0" y="0"/>
                </a:moveTo>
                <a:lnTo>
                  <a:pt x="743747" y="0"/>
                </a:lnTo>
                <a:lnTo>
                  <a:pt x="743747" y="730732"/>
                </a:lnTo>
                <a:lnTo>
                  <a:pt x="0" y="730732"/>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cxnSp>
        <p:nvCxnSpPr>
          <p:cNvPr id="663" name="Google Shape;663;p21"/>
          <p:cNvCxnSpPr/>
          <p:nvPr/>
        </p:nvCxnSpPr>
        <p:spPr>
          <a:xfrm flipH="1">
            <a:off x="9457961" y="7461563"/>
            <a:ext cx="7802765" cy="9525"/>
          </a:xfrm>
          <a:prstGeom prst="straightConnector1">
            <a:avLst/>
          </a:prstGeom>
          <a:noFill/>
          <a:ln cap="flat" cmpd="sng" w="9525">
            <a:solidFill>
              <a:srgbClr val="ACAEB5"/>
            </a:solidFill>
            <a:prstDash val="solid"/>
            <a:round/>
            <a:headEnd len="sm" w="sm" type="none"/>
            <a:tailEnd len="sm" w="sm" type="none"/>
          </a:ln>
        </p:spPr>
      </p:cxnSp>
      <p:cxnSp>
        <p:nvCxnSpPr>
          <p:cNvPr id="664" name="Google Shape;664;p21"/>
          <p:cNvCxnSpPr/>
          <p:nvPr/>
        </p:nvCxnSpPr>
        <p:spPr>
          <a:xfrm flipH="1" rot="10800000">
            <a:off x="1518908" y="4215565"/>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665" name="Google Shape;665;p21"/>
          <p:cNvCxnSpPr/>
          <p:nvPr/>
        </p:nvCxnSpPr>
        <p:spPr>
          <a:xfrm flipH="1" rot="10800000">
            <a:off x="1493516" y="2107330"/>
            <a:ext cx="15741784" cy="114300"/>
          </a:xfrm>
          <a:prstGeom prst="straightConnector1">
            <a:avLst/>
          </a:prstGeom>
          <a:noFill/>
          <a:ln cap="flat" cmpd="sng" w="9525">
            <a:solidFill>
              <a:srgbClr val="ACAEB5"/>
            </a:solidFill>
            <a:prstDash val="solid"/>
            <a:round/>
            <a:headEnd len="sm" w="sm" type="none"/>
            <a:tailEnd len="sm" w="sm" type="none"/>
          </a:ln>
        </p:spPr>
      </p:cxnSp>
      <p:sp>
        <p:nvSpPr>
          <p:cNvPr id="666" name="Google Shape;666;p21"/>
          <p:cNvSpPr/>
          <p:nvPr/>
        </p:nvSpPr>
        <p:spPr>
          <a:xfrm>
            <a:off x="13189585" y="8826585"/>
            <a:ext cx="318147" cy="579767"/>
          </a:xfrm>
          <a:custGeom>
            <a:rect b="b" l="l" r="r" t="t"/>
            <a:pathLst>
              <a:path extrusionOk="0" h="579767" w="318147">
                <a:moveTo>
                  <a:pt x="0" y="0"/>
                </a:moveTo>
                <a:lnTo>
                  <a:pt x="318147" y="0"/>
                </a:lnTo>
                <a:lnTo>
                  <a:pt x="318147" y="579767"/>
                </a:lnTo>
                <a:lnTo>
                  <a:pt x="0" y="579767"/>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grpSp>
        <p:nvGrpSpPr>
          <p:cNvPr id="667" name="Google Shape;667;p21"/>
          <p:cNvGrpSpPr/>
          <p:nvPr/>
        </p:nvGrpSpPr>
        <p:grpSpPr>
          <a:xfrm>
            <a:off x="7448797" y="4992398"/>
            <a:ext cx="1209055" cy="608126"/>
            <a:chOff x="0" y="-9525"/>
            <a:chExt cx="318434" cy="160165"/>
          </a:xfrm>
        </p:grpSpPr>
        <p:sp>
          <p:nvSpPr>
            <p:cNvPr id="668" name="Google Shape;668;p21"/>
            <p:cNvSpPr/>
            <p:nvPr/>
          </p:nvSpPr>
          <p:spPr>
            <a:xfrm>
              <a:off x="0" y="0"/>
              <a:ext cx="318434" cy="150640"/>
            </a:xfrm>
            <a:custGeom>
              <a:rect b="b" l="l" r="r" t="t"/>
              <a:pathLst>
                <a:path extrusionOk="0" h="150640" w="318434">
                  <a:moveTo>
                    <a:pt x="0" y="0"/>
                  </a:moveTo>
                  <a:lnTo>
                    <a:pt x="318434" y="0"/>
                  </a:lnTo>
                  <a:lnTo>
                    <a:pt x="318434" y="150640"/>
                  </a:lnTo>
                  <a:lnTo>
                    <a:pt x="0" y="15064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669" name="Google Shape;669;p21"/>
            <p:cNvSpPr txBox="1"/>
            <p:nvPr/>
          </p:nvSpPr>
          <p:spPr>
            <a:xfrm>
              <a:off x="0" y="-9525"/>
              <a:ext cx="318434" cy="16016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rgbClr val="184420"/>
                </a:solidFill>
                <a:latin typeface="Arial"/>
                <a:ea typeface="Arial"/>
                <a:cs typeface="Arial"/>
                <a:sym typeface="Arial"/>
              </a:endParaRPr>
            </a:p>
          </p:txBody>
        </p:sp>
      </p:grpSp>
      <p:sp>
        <p:nvSpPr>
          <p:cNvPr id="670" name="Google Shape;670;p21"/>
          <p:cNvSpPr txBox="1"/>
          <p:nvPr/>
        </p:nvSpPr>
        <p:spPr>
          <a:xfrm>
            <a:off x="2517477" y="2594375"/>
            <a:ext cx="100710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Pays : Etats-Unis, Allemagne, Suède, Suisse, Finlande, Pays-Bas</a:t>
            </a:r>
            <a:endParaRPr>
              <a:latin typeface="Verdana"/>
              <a:ea typeface="Verdana"/>
              <a:cs typeface="Verdana"/>
              <a:sym typeface="Verdana"/>
            </a:endParaRPr>
          </a:p>
        </p:txBody>
      </p:sp>
      <p:sp>
        <p:nvSpPr>
          <p:cNvPr id="671" name="Google Shape;671;p21"/>
          <p:cNvSpPr txBox="1"/>
          <p:nvPr/>
        </p:nvSpPr>
        <p:spPr>
          <a:xfrm>
            <a:off x="2517468" y="3664736"/>
            <a:ext cx="66324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Moyenne score de compétitivité (GCI) : </a:t>
            </a:r>
            <a:r>
              <a:rPr b="1" lang="en-US" sz="1979">
                <a:solidFill>
                  <a:srgbClr val="184420"/>
                </a:solidFill>
                <a:latin typeface="Verdana"/>
                <a:ea typeface="Verdana"/>
                <a:cs typeface="Verdana"/>
                <a:sym typeface="Verdana"/>
              </a:rPr>
              <a:t>5,58</a:t>
            </a:r>
            <a:r>
              <a:rPr lang="en-US" sz="1979">
                <a:solidFill>
                  <a:srgbClr val="184420"/>
                </a:solidFill>
                <a:latin typeface="Verdana"/>
                <a:ea typeface="Verdana"/>
                <a:cs typeface="Verdana"/>
                <a:sym typeface="Verdana"/>
              </a:rPr>
              <a:t> / 7</a:t>
            </a:r>
            <a:endParaRPr>
              <a:latin typeface="Verdana"/>
              <a:ea typeface="Verdana"/>
              <a:cs typeface="Verdana"/>
              <a:sym typeface="Verdana"/>
            </a:endParaRPr>
          </a:p>
        </p:txBody>
      </p:sp>
      <p:sp>
        <p:nvSpPr>
          <p:cNvPr id="672" name="Google Shape;672;p21"/>
          <p:cNvSpPr txBox="1"/>
          <p:nvPr/>
        </p:nvSpPr>
        <p:spPr>
          <a:xfrm>
            <a:off x="2556832" y="4734965"/>
            <a:ext cx="6639015"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PIB  (US$ milliards) </a:t>
            </a:r>
            <a:endParaRPr/>
          </a:p>
        </p:txBody>
      </p:sp>
      <p:sp>
        <p:nvSpPr>
          <p:cNvPr id="673" name="Google Shape;673;p21"/>
          <p:cNvSpPr txBox="1"/>
          <p:nvPr/>
        </p:nvSpPr>
        <p:spPr>
          <a:xfrm>
            <a:off x="2172510" y="894024"/>
            <a:ext cx="23580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High</a:t>
            </a:r>
            <a:endParaRPr/>
          </a:p>
        </p:txBody>
      </p:sp>
      <p:sp>
        <p:nvSpPr>
          <p:cNvPr id="674" name="Google Shape;674;p21"/>
          <p:cNvSpPr txBox="1"/>
          <p:nvPr/>
        </p:nvSpPr>
        <p:spPr>
          <a:xfrm>
            <a:off x="10255346" y="4572753"/>
            <a:ext cx="66390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Pilliers</a:t>
            </a:r>
            <a:endParaRPr sz="1979">
              <a:solidFill>
                <a:srgbClr val="184420"/>
              </a:solidFill>
              <a:latin typeface="Verdana"/>
              <a:ea typeface="Verdana"/>
              <a:cs typeface="Verdana"/>
              <a:sym typeface="Verdana"/>
            </a:endParaRPr>
          </a:p>
        </p:txBody>
      </p:sp>
      <p:sp>
        <p:nvSpPr>
          <p:cNvPr id="675" name="Google Shape;675;p21"/>
          <p:cNvSpPr txBox="1"/>
          <p:nvPr/>
        </p:nvSpPr>
        <p:spPr>
          <a:xfrm>
            <a:off x="11667335" y="5164690"/>
            <a:ext cx="48564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Taille du marché</a:t>
            </a:r>
            <a:endParaRPr>
              <a:latin typeface="Verdana"/>
              <a:ea typeface="Verdana"/>
              <a:cs typeface="Verdana"/>
              <a:sym typeface="Verdana"/>
            </a:endParaRPr>
          </a:p>
        </p:txBody>
      </p:sp>
      <p:sp>
        <p:nvSpPr>
          <p:cNvPr id="676" name="Google Shape;676;p21"/>
          <p:cNvSpPr txBox="1"/>
          <p:nvPr/>
        </p:nvSpPr>
        <p:spPr>
          <a:xfrm>
            <a:off x="11667335" y="5819968"/>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Santé et éducation primaire</a:t>
            </a:r>
            <a:endParaRPr>
              <a:latin typeface="Verdana"/>
              <a:ea typeface="Verdana"/>
              <a:cs typeface="Verdana"/>
              <a:sym typeface="Verdana"/>
            </a:endParaRPr>
          </a:p>
        </p:txBody>
      </p:sp>
      <p:sp>
        <p:nvSpPr>
          <p:cNvPr id="677" name="Google Shape;677;p21"/>
          <p:cNvSpPr txBox="1"/>
          <p:nvPr/>
        </p:nvSpPr>
        <p:spPr>
          <a:xfrm>
            <a:off x="11667335" y="6471097"/>
            <a:ext cx="4856400" cy="7008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Maturité technologique</a:t>
            </a:r>
            <a:endParaRPr>
              <a:latin typeface="Verdana"/>
              <a:ea typeface="Verdana"/>
              <a:cs typeface="Verdana"/>
              <a:sym typeface="Verdana"/>
            </a:endParaRPr>
          </a:p>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Environnement macroéconomique</a:t>
            </a:r>
            <a:endParaRPr>
              <a:latin typeface="Verdana"/>
              <a:ea typeface="Verdana"/>
              <a:cs typeface="Verdana"/>
              <a:sym typeface="Verdana"/>
            </a:endParaRPr>
          </a:p>
        </p:txBody>
      </p:sp>
      <p:sp>
        <p:nvSpPr>
          <p:cNvPr id="678" name="Google Shape;678;p21"/>
          <p:cNvSpPr txBox="1"/>
          <p:nvPr/>
        </p:nvSpPr>
        <p:spPr>
          <a:xfrm>
            <a:off x="11005765" y="7955504"/>
            <a:ext cx="5518200" cy="7008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Part du PIB consacré aux investissements en énergie renouvelable</a:t>
            </a:r>
            <a:endParaRPr>
              <a:latin typeface="Verdana"/>
              <a:ea typeface="Verdana"/>
              <a:cs typeface="Verdana"/>
              <a:sym typeface="Verdana"/>
            </a:endParaRPr>
          </a:p>
        </p:txBody>
      </p:sp>
      <p:sp>
        <p:nvSpPr>
          <p:cNvPr id="679" name="Google Shape;679;p21"/>
          <p:cNvSpPr txBox="1"/>
          <p:nvPr/>
        </p:nvSpPr>
        <p:spPr>
          <a:xfrm>
            <a:off x="11005765" y="8797133"/>
            <a:ext cx="1228800" cy="597000"/>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None/>
            </a:pPr>
            <a:r>
              <a:rPr lang="en-US" sz="3879">
                <a:solidFill>
                  <a:srgbClr val="184420"/>
                </a:solidFill>
                <a:latin typeface="Verdana"/>
                <a:ea typeface="Verdana"/>
                <a:cs typeface="Verdana"/>
                <a:sym typeface="Verdana"/>
              </a:rPr>
              <a:t>10%</a:t>
            </a:r>
            <a:endParaRPr>
              <a:latin typeface="Verdana"/>
              <a:ea typeface="Verdana"/>
              <a:cs typeface="Verdana"/>
              <a:sym typeface="Verdana"/>
            </a:endParaRPr>
          </a:p>
        </p:txBody>
      </p:sp>
      <p:sp>
        <p:nvSpPr>
          <p:cNvPr id="680" name="Google Shape;680;p21"/>
          <p:cNvSpPr txBox="1"/>
          <p:nvPr/>
        </p:nvSpPr>
        <p:spPr>
          <a:xfrm>
            <a:off x="13574853" y="8850054"/>
            <a:ext cx="1325700" cy="595800"/>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Finlande</a:t>
            </a:r>
            <a:endParaRPr>
              <a:latin typeface="Verdana"/>
              <a:ea typeface="Verdana"/>
              <a:cs typeface="Verdana"/>
              <a:sym typeface="Verdana"/>
            </a:endParaRPr>
          </a:p>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31.1%</a:t>
            </a:r>
            <a:endParaRPr>
              <a:latin typeface="Verdana"/>
              <a:ea typeface="Verdana"/>
              <a:cs typeface="Verdana"/>
              <a:sym typeface="Verdana"/>
            </a:endParaRPr>
          </a:p>
        </p:txBody>
      </p:sp>
      <p:sp>
        <p:nvSpPr>
          <p:cNvPr id="681" name="Google Shape;681;p21"/>
          <p:cNvSpPr txBox="1"/>
          <p:nvPr/>
        </p:nvSpPr>
        <p:spPr>
          <a:xfrm rot="-59909">
            <a:off x="15435898" y="8816781"/>
            <a:ext cx="1325601" cy="595893"/>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Etats-Unis</a:t>
            </a:r>
            <a:endParaRPr>
              <a:latin typeface="Verdana"/>
              <a:ea typeface="Verdana"/>
              <a:cs typeface="Verdana"/>
              <a:sym typeface="Verdana"/>
            </a:endParaRPr>
          </a:p>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8.8%</a:t>
            </a:r>
            <a:endParaRPr>
              <a:latin typeface="Verdana"/>
              <a:ea typeface="Verdana"/>
              <a:cs typeface="Verdana"/>
              <a:sym typeface="Verdana"/>
            </a:endParaRPr>
          </a:p>
        </p:txBody>
      </p:sp>
      <p:sp>
        <p:nvSpPr>
          <p:cNvPr id="682" name="Google Shape;682;p21"/>
          <p:cNvSpPr txBox="1"/>
          <p:nvPr/>
        </p:nvSpPr>
        <p:spPr>
          <a:xfrm>
            <a:off x="2147062" y="1321488"/>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INDICATEURS DE SANTÉ ÉCONOMIQUE</a:t>
            </a:r>
            <a:endParaRPr/>
          </a:p>
        </p:txBody>
      </p:sp>
      <p:sp>
        <p:nvSpPr>
          <p:cNvPr id="683" name="Google Shape;683;p21"/>
          <p:cNvSpPr/>
          <p:nvPr/>
        </p:nvSpPr>
        <p:spPr>
          <a:xfrm rot="10800000">
            <a:off x="14980179" y="8839413"/>
            <a:ext cx="318147" cy="579767"/>
          </a:xfrm>
          <a:custGeom>
            <a:rect b="b" l="l" r="r" t="t"/>
            <a:pathLst>
              <a:path extrusionOk="0" h="579767" w="318147">
                <a:moveTo>
                  <a:pt x="0" y="0"/>
                </a:moveTo>
                <a:lnTo>
                  <a:pt x="318147" y="0"/>
                </a:lnTo>
                <a:lnTo>
                  <a:pt x="318147" y="579766"/>
                </a:lnTo>
                <a:lnTo>
                  <a:pt x="0" y="579766"/>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684" name="Google Shape;684;p21"/>
          <p:cNvPicPr preferRelativeResize="0"/>
          <p:nvPr/>
        </p:nvPicPr>
        <p:blipFill rotWithShape="1">
          <a:blip r:embed="rId13">
            <a:alphaModFix/>
          </a:blip>
          <a:srcRect b="0" l="0" r="0" t="0"/>
          <a:stretch/>
        </p:blipFill>
        <p:spPr>
          <a:xfrm>
            <a:off x="922457" y="5318641"/>
            <a:ext cx="8486096" cy="450597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22"/>
          <p:cNvSpPr/>
          <p:nvPr/>
        </p:nvSpPr>
        <p:spPr>
          <a:xfrm>
            <a:off x="1310222" y="1179939"/>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0" name="Google Shape;690;p22"/>
          <p:cNvSpPr txBox="1"/>
          <p:nvPr/>
        </p:nvSpPr>
        <p:spPr>
          <a:xfrm>
            <a:off x="2147062" y="1151364"/>
            <a:ext cx="7964470" cy="59058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MIX ÉNERGÉTIQUE</a:t>
            </a:r>
            <a:endParaRPr/>
          </a:p>
        </p:txBody>
      </p:sp>
      <p:sp>
        <p:nvSpPr>
          <p:cNvPr id="691" name="Google Shape;691;p22"/>
          <p:cNvSpPr txBox="1"/>
          <p:nvPr/>
        </p:nvSpPr>
        <p:spPr>
          <a:xfrm>
            <a:off x="2172510" y="723900"/>
            <a:ext cx="32832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High</a:t>
            </a:r>
            <a:endParaRPr/>
          </a:p>
        </p:txBody>
      </p:sp>
      <p:pic>
        <p:nvPicPr>
          <p:cNvPr id="692" name="Google Shape;692;p22"/>
          <p:cNvPicPr preferRelativeResize="0"/>
          <p:nvPr/>
        </p:nvPicPr>
        <p:blipFill rotWithShape="1">
          <a:blip r:embed="rId4">
            <a:alphaModFix/>
          </a:blip>
          <a:srcRect b="49496" l="0" r="0" t="12945"/>
          <a:stretch/>
        </p:blipFill>
        <p:spPr>
          <a:xfrm>
            <a:off x="5245450" y="8945825"/>
            <a:ext cx="4203350" cy="1090150"/>
          </a:xfrm>
          <a:prstGeom prst="rect">
            <a:avLst/>
          </a:prstGeom>
          <a:noFill/>
          <a:ln>
            <a:noFill/>
          </a:ln>
        </p:spPr>
      </p:pic>
      <p:pic>
        <p:nvPicPr>
          <p:cNvPr id="693" name="Google Shape;693;p22"/>
          <p:cNvPicPr preferRelativeResize="0"/>
          <p:nvPr/>
        </p:nvPicPr>
        <p:blipFill rotWithShape="1">
          <a:blip r:embed="rId4">
            <a:alphaModFix/>
          </a:blip>
          <a:srcRect b="0" l="0" r="0" t="50049"/>
          <a:stretch/>
        </p:blipFill>
        <p:spPr>
          <a:xfrm>
            <a:off x="9787696" y="8754781"/>
            <a:ext cx="3841240" cy="1324996"/>
          </a:xfrm>
          <a:prstGeom prst="rect">
            <a:avLst/>
          </a:prstGeom>
          <a:noFill/>
          <a:ln>
            <a:noFill/>
          </a:ln>
        </p:spPr>
      </p:pic>
      <p:sp>
        <p:nvSpPr>
          <p:cNvPr id="694" name="Google Shape;694;p22"/>
          <p:cNvSpPr txBox="1"/>
          <p:nvPr/>
        </p:nvSpPr>
        <p:spPr>
          <a:xfrm>
            <a:off x="9448800" y="2060592"/>
            <a:ext cx="8288400" cy="320100"/>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Verdana"/>
                <a:ea typeface="Verdana"/>
                <a:cs typeface="Verdana"/>
                <a:sym typeface="Verdana"/>
              </a:rPr>
              <a:t>Evolution des investissements en énergie de 2007 à 2017</a:t>
            </a:r>
            <a:endParaRPr>
              <a:latin typeface="Verdana"/>
              <a:ea typeface="Verdana"/>
              <a:cs typeface="Verdana"/>
              <a:sym typeface="Verdana"/>
            </a:endParaRPr>
          </a:p>
        </p:txBody>
      </p:sp>
      <p:sp>
        <p:nvSpPr>
          <p:cNvPr id="695" name="Google Shape;695;p22"/>
          <p:cNvSpPr txBox="1"/>
          <p:nvPr/>
        </p:nvSpPr>
        <p:spPr>
          <a:xfrm>
            <a:off x="1122168" y="2060084"/>
            <a:ext cx="6252300" cy="320100"/>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Verdana"/>
                <a:ea typeface="Verdana"/>
                <a:cs typeface="Verdana"/>
                <a:sym typeface="Verdana"/>
              </a:rPr>
              <a:t>Répartition des investissements en énergie</a:t>
            </a:r>
            <a:endParaRPr>
              <a:latin typeface="Verdana"/>
              <a:ea typeface="Verdana"/>
              <a:cs typeface="Verdana"/>
              <a:sym typeface="Verdana"/>
            </a:endParaRPr>
          </a:p>
        </p:txBody>
      </p:sp>
      <p:pic>
        <p:nvPicPr>
          <p:cNvPr id="696" name="Google Shape;696;p22"/>
          <p:cNvPicPr preferRelativeResize="0"/>
          <p:nvPr/>
        </p:nvPicPr>
        <p:blipFill rotWithShape="1">
          <a:blip r:embed="rId5">
            <a:alphaModFix/>
          </a:blip>
          <a:srcRect b="0" l="0" r="0" t="0"/>
          <a:stretch/>
        </p:blipFill>
        <p:spPr>
          <a:xfrm>
            <a:off x="401678" y="2438920"/>
            <a:ext cx="6824920" cy="5900849"/>
          </a:xfrm>
          <a:prstGeom prst="rect">
            <a:avLst/>
          </a:prstGeom>
          <a:noFill/>
          <a:ln>
            <a:noFill/>
          </a:ln>
        </p:spPr>
      </p:pic>
      <p:pic>
        <p:nvPicPr>
          <p:cNvPr id="697" name="Google Shape;697;p22"/>
          <p:cNvPicPr preferRelativeResize="0"/>
          <p:nvPr/>
        </p:nvPicPr>
        <p:blipFill rotWithShape="1">
          <a:blip r:embed="rId6">
            <a:alphaModFix/>
          </a:blip>
          <a:srcRect b="0" l="0" r="0" t="0"/>
          <a:stretch/>
        </p:blipFill>
        <p:spPr>
          <a:xfrm>
            <a:off x="8153400" y="2371493"/>
            <a:ext cx="9913912" cy="62495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par>
                                <p:cTn fill="hold" nodeType="with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1"/>
                                        <p:tgtEl>
                                          <p:spTgt spid="6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grpSp>
        <p:nvGrpSpPr>
          <p:cNvPr id="706" name="Google Shape;706;p23"/>
          <p:cNvGrpSpPr/>
          <p:nvPr/>
        </p:nvGrpSpPr>
        <p:grpSpPr>
          <a:xfrm>
            <a:off x="-12146742" y="2832164"/>
            <a:ext cx="10887117" cy="384903"/>
            <a:chOff x="0" y="-9525"/>
            <a:chExt cx="2867370" cy="101373"/>
          </a:xfrm>
        </p:grpSpPr>
        <p:sp>
          <p:nvSpPr>
            <p:cNvPr id="707" name="Google Shape;707;p23"/>
            <p:cNvSpPr/>
            <p:nvPr/>
          </p:nvSpPr>
          <p:spPr>
            <a:xfrm>
              <a:off x="0" y="0"/>
              <a:ext cx="2867370" cy="91848"/>
            </a:xfrm>
            <a:custGeom>
              <a:rect b="b" l="l" r="r" t="t"/>
              <a:pathLst>
                <a:path extrusionOk="0" h="91848" w="2867370">
                  <a:moveTo>
                    <a:pt x="0" y="0"/>
                  </a:moveTo>
                  <a:lnTo>
                    <a:pt x="2867370" y="0"/>
                  </a:lnTo>
                  <a:lnTo>
                    <a:pt x="2867370" y="91848"/>
                  </a:lnTo>
                  <a:lnTo>
                    <a:pt x="0" y="9184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 name="Google Shape;708;p23"/>
            <p:cNvSpPr txBox="1"/>
            <p:nvPr/>
          </p:nvSpPr>
          <p:spPr>
            <a:xfrm>
              <a:off x="0" y="-9525"/>
              <a:ext cx="2867370" cy="10137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9" name="Google Shape;709;p23"/>
          <p:cNvSpPr/>
          <p:nvPr/>
        </p:nvSpPr>
        <p:spPr>
          <a:xfrm>
            <a:off x="1310222" y="122869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 name="Google Shape;710;p23"/>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CORRÉLATIONS</a:t>
            </a:r>
            <a:endParaRPr/>
          </a:p>
        </p:txBody>
      </p:sp>
      <p:sp>
        <p:nvSpPr>
          <p:cNvPr id="711" name="Google Shape;711;p23"/>
          <p:cNvSpPr txBox="1"/>
          <p:nvPr/>
        </p:nvSpPr>
        <p:spPr>
          <a:xfrm>
            <a:off x="2172494" y="772650"/>
            <a:ext cx="33366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High</a:t>
            </a:r>
            <a:endParaRPr/>
          </a:p>
        </p:txBody>
      </p:sp>
      <p:sp>
        <p:nvSpPr>
          <p:cNvPr id="712" name="Google Shape;712;p23"/>
          <p:cNvSpPr txBox="1"/>
          <p:nvPr/>
        </p:nvSpPr>
        <p:spPr>
          <a:xfrm>
            <a:off x="8862326" y="2780376"/>
            <a:ext cx="9563100" cy="304500"/>
          </a:xfrm>
          <a:prstGeom prst="rect">
            <a:avLst/>
          </a:prstGeom>
          <a:noFill/>
          <a:ln>
            <a:noFill/>
          </a:ln>
        </p:spPr>
        <p:txBody>
          <a:bodyPr anchorCtr="0" anchor="ctr" bIns="0" lIns="0" spcFirstLastPara="1" rIns="0" wrap="square" tIns="0">
            <a:noAutofit/>
          </a:bodyPr>
          <a:lstStyle/>
          <a:p>
            <a:pPr indent="0" lvl="0" marL="0" marR="0" rtl="0" algn="ctr">
              <a:lnSpc>
                <a:spcPct val="130014"/>
              </a:lnSpc>
              <a:spcBef>
                <a:spcPts val="0"/>
              </a:spcBef>
              <a:spcAft>
                <a:spcPts val="0"/>
              </a:spcAft>
              <a:buNone/>
            </a:pPr>
            <a:r>
              <a:rPr lang="en-US" sz="1879">
                <a:solidFill>
                  <a:srgbClr val="184420"/>
                </a:solidFill>
                <a:latin typeface="Verdana"/>
                <a:ea typeface="Verdana"/>
                <a:cs typeface="Verdana"/>
                <a:sym typeface="Verdana"/>
              </a:rPr>
              <a:t>Heatmap corrélation GCI vs Investissement en énergie renouvelable </a:t>
            </a:r>
            <a:endParaRPr sz="1200">
              <a:latin typeface="Verdana"/>
              <a:ea typeface="Verdana"/>
              <a:cs typeface="Verdana"/>
              <a:sym typeface="Verdana"/>
            </a:endParaRPr>
          </a:p>
        </p:txBody>
      </p:sp>
      <p:sp>
        <p:nvSpPr>
          <p:cNvPr id="713" name="Google Shape;713;p23"/>
          <p:cNvSpPr txBox="1"/>
          <p:nvPr/>
        </p:nvSpPr>
        <p:spPr>
          <a:xfrm>
            <a:off x="-152400" y="2780376"/>
            <a:ext cx="9492000" cy="304500"/>
          </a:xfrm>
          <a:prstGeom prst="rect">
            <a:avLst/>
          </a:prstGeom>
          <a:noFill/>
          <a:ln>
            <a:noFill/>
          </a:ln>
        </p:spPr>
        <p:txBody>
          <a:bodyPr anchorCtr="0" anchor="ctr" bIns="0" lIns="0" spcFirstLastPara="1" rIns="0" wrap="square" tIns="0">
            <a:noAutofit/>
          </a:bodyPr>
          <a:lstStyle/>
          <a:p>
            <a:pPr indent="0" lvl="0" marL="0" marR="0" rtl="0" algn="ctr">
              <a:lnSpc>
                <a:spcPct val="130014"/>
              </a:lnSpc>
              <a:spcBef>
                <a:spcPts val="0"/>
              </a:spcBef>
              <a:spcAft>
                <a:spcPts val="0"/>
              </a:spcAft>
              <a:buNone/>
            </a:pPr>
            <a:r>
              <a:rPr lang="en-US" sz="1879">
                <a:solidFill>
                  <a:srgbClr val="184420"/>
                </a:solidFill>
                <a:latin typeface="Verdana"/>
                <a:ea typeface="Verdana"/>
                <a:cs typeface="Verdana"/>
                <a:sym typeface="Verdana"/>
              </a:rPr>
              <a:t>Heatmap corrélation PIB vs Investissement en énergie renouvelable </a:t>
            </a:r>
            <a:endParaRPr sz="1200">
              <a:latin typeface="Verdana"/>
              <a:ea typeface="Verdana"/>
              <a:cs typeface="Verdana"/>
              <a:sym typeface="Verdana"/>
            </a:endParaRPr>
          </a:p>
        </p:txBody>
      </p:sp>
      <p:pic>
        <p:nvPicPr>
          <p:cNvPr id="714" name="Google Shape;714;p23"/>
          <p:cNvPicPr preferRelativeResize="0"/>
          <p:nvPr/>
        </p:nvPicPr>
        <p:blipFill>
          <a:blip r:embed="rId4">
            <a:alphaModFix/>
          </a:blip>
          <a:stretch>
            <a:fillRect/>
          </a:stretch>
        </p:blipFill>
        <p:spPr>
          <a:xfrm>
            <a:off x="276389" y="3320250"/>
            <a:ext cx="8634423" cy="4790650"/>
          </a:xfrm>
          <a:prstGeom prst="rect">
            <a:avLst/>
          </a:prstGeom>
          <a:noFill/>
          <a:ln>
            <a:noFill/>
          </a:ln>
        </p:spPr>
      </p:pic>
      <p:pic>
        <p:nvPicPr>
          <p:cNvPr id="715" name="Google Shape;715;p23"/>
          <p:cNvPicPr preferRelativeResize="0"/>
          <p:nvPr/>
        </p:nvPicPr>
        <p:blipFill rotWithShape="1">
          <a:blip r:embed="rId5">
            <a:alphaModFix/>
          </a:blip>
          <a:srcRect b="0" l="2757" r="5034" t="0"/>
          <a:stretch/>
        </p:blipFill>
        <p:spPr>
          <a:xfrm>
            <a:off x="9282163" y="3320263"/>
            <a:ext cx="8723425" cy="4790625"/>
          </a:xfrm>
          <a:prstGeom prst="rect">
            <a:avLst/>
          </a:prstGeom>
          <a:noFill/>
          <a:ln>
            <a:noFill/>
          </a:ln>
        </p:spPr>
      </p:pic>
      <p:pic>
        <p:nvPicPr>
          <p:cNvPr id="716" name="Google Shape;716;p23"/>
          <p:cNvPicPr preferRelativeResize="0"/>
          <p:nvPr/>
        </p:nvPicPr>
        <p:blipFill>
          <a:blip r:embed="rId6">
            <a:alphaModFix/>
          </a:blip>
          <a:stretch>
            <a:fillRect/>
          </a:stretch>
        </p:blipFill>
        <p:spPr>
          <a:xfrm>
            <a:off x="8378525" y="8589848"/>
            <a:ext cx="2075700" cy="1563883"/>
          </a:xfrm>
          <a:prstGeom prst="rect">
            <a:avLst/>
          </a:prstGeom>
          <a:noFill/>
          <a:ln>
            <a:noFill/>
          </a:ln>
        </p:spPr>
      </p:pic>
      <p:sp>
        <p:nvSpPr>
          <p:cNvPr id="717" name="Google Shape;717;p23"/>
          <p:cNvSpPr txBox="1"/>
          <p:nvPr/>
        </p:nvSpPr>
        <p:spPr>
          <a:xfrm>
            <a:off x="16298775" y="5991725"/>
            <a:ext cx="130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980000"/>
                </a:solidFill>
                <a:latin typeface="Calibri"/>
                <a:ea typeface="Calibri"/>
                <a:cs typeface="Calibri"/>
                <a:sym typeface="Calibri"/>
              </a:rPr>
              <a:t>92</a:t>
            </a:r>
            <a:r>
              <a:rPr lang="en-US" sz="2500">
                <a:solidFill>
                  <a:srgbClr val="980000"/>
                </a:solidFill>
                <a:latin typeface="Calibri"/>
                <a:ea typeface="Calibri"/>
                <a:cs typeface="Calibri"/>
                <a:sym typeface="Calibri"/>
              </a:rPr>
              <a:t>%</a:t>
            </a:r>
            <a:endParaRPr sz="2500">
              <a:solidFill>
                <a:srgbClr val="980000"/>
              </a:solidFill>
              <a:latin typeface="Calibri"/>
              <a:ea typeface="Calibri"/>
              <a:cs typeface="Calibri"/>
              <a:sym typeface="Calibri"/>
            </a:endParaRPr>
          </a:p>
        </p:txBody>
      </p:sp>
      <p:sp>
        <p:nvSpPr>
          <p:cNvPr id="718" name="Google Shape;718;p23"/>
          <p:cNvSpPr txBox="1"/>
          <p:nvPr/>
        </p:nvSpPr>
        <p:spPr>
          <a:xfrm>
            <a:off x="6751750" y="5991725"/>
            <a:ext cx="130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980000"/>
                </a:solidFill>
                <a:latin typeface="Calibri"/>
                <a:ea typeface="Calibri"/>
                <a:cs typeface="Calibri"/>
                <a:sym typeface="Calibri"/>
              </a:rPr>
              <a:t>94%</a:t>
            </a:r>
            <a:endParaRPr sz="2500">
              <a:solidFill>
                <a:srgbClr val="98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par>
                                <p:cTn fill="hold" nodeType="with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29"/>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CLUSTER HIGH</a:t>
            </a:r>
            <a:endParaRPr/>
          </a:p>
        </p:txBody>
      </p:sp>
      <p:sp>
        <p:nvSpPr>
          <p:cNvPr id="728" name="Google Shape;728;p29"/>
          <p:cNvSpPr/>
          <p:nvPr/>
        </p:nvSpPr>
        <p:spPr>
          <a:xfrm>
            <a:off x="9364945" y="8986007"/>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3">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Verdana"/>
              <a:ea typeface="Verdana"/>
              <a:cs typeface="Verdana"/>
              <a:sym typeface="Verdana"/>
            </a:endParaRPr>
          </a:p>
        </p:txBody>
      </p:sp>
      <p:grpSp>
        <p:nvGrpSpPr>
          <p:cNvPr id="729" name="Google Shape;729;p29"/>
          <p:cNvGrpSpPr/>
          <p:nvPr/>
        </p:nvGrpSpPr>
        <p:grpSpPr>
          <a:xfrm>
            <a:off x="9365922" y="8367441"/>
            <a:ext cx="1158387" cy="316751"/>
            <a:chOff x="0" y="0"/>
            <a:chExt cx="1544516" cy="422335"/>
          </a:xfrm>
        </p:grpSpPr>
        <p:sp>
          <p:nvSpPr>
            <p:cNvPr id="730" name="Google Shape;730;p29"/>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4">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731" name="Google Shape;731;p29"/>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3">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grpSp>
      <p:sp>
        <p:nvSpPr>
          <p:cNvPr id="732" name="Google Shape;732;p29"/>
          <p:cNvSpPr/>
          <p:nvPr/>
        </p:nvSpPr>
        <p:spPr>
          <a:xfrm>
            <a:off x="9527384" y="9562511"/>
            <a:ext cx="941800" cy="481330"/>
          </a:xfrm>
          <a:custGeom>
            <a:rect b="b" l="l" r="r" t="t"/>
            <a:pathLst>
              <a:path extrusionOk="0" h="481330" w="941800">
                <a:moveTo>
                  <a:pt x="0" y="0"/>
                </a:moveTo>
                <a:lnTo>
                  <a:pt x="941800" y="0"/>
                </a:lnTo>
                <a:lnTo>
                  <a:pt x="941800" y="481330"/>
                </a:lnTo>
                <a:lnTo>
                  <a:pt x="0" y="481330"/>
                </a:lnTo>
                <a:lnTo>
                  <a:pt x="0" y="0"/>
                </a:lnTo>
                <a:close/>
              </a:path>
            </a:pathLst>
          </a:custGeom>
          <a:blipFill rotWithShape="1">
            <a:blip r:embed="rId5">
              <a:alphaModFix/>
            </a:blip>
            <a:stretch>
              <a:fillRect b="-101963" l="0" r="-321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Verdana"/>
              <a:ea typeface="Verdana"/>
              <a:cs typeface="Verdana"/>
              <a:sym typeface="Verdana"/>
            </a:endParaRPr>
          </a:p>
        </p:txBody>
      </p:sp>
      <p:sp>
        <p:nvSpPr>
          <p:cNvPr id="733" name="Google Shape;733;p29"/>
          <p:cNvSpPr/>
          <p:nvPr/>
        </p:nvSpPr>
        <p:spPr>
          <a:xfrm>
            <a:off x="14737502" y="2606255"/>
            <a:ext cx="1111350" cy="1115533"/>
          </a:xfrm>
          <a:custGeom>
            <a:rect b="b" l="l" r="r" t="t"/>
            <a:pathLst>
              <a:path extrusionOk="0" h="692658" w="690061">
                <a:moveTo>
                  <a:pt x="0" y="0"/>
                </a:moveTo>
                <a:lnTo>
                  <a:pt x="690061" y="0"/>
                </a:lnTo>
                <a:lnTo>
                  <a:pt x="690061" y="692658"/>
                </a:lnTo>
                <a:lnTo>
                  <a:pt x="0" y="69265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734" name="Google Shape;734;p29"/>
          <p:cNvSpPr txBox="1"/>
          <p:nvPr/>
        </p:nvSpPr>
        <p:spPr>
          <a:xfrm>
            <a:off x="785769" y="5395277"/>
            <a:ext cx="4359000" cy="1097100"/>
          </a:xfrm>
          <a:prstGeom prst="rect">
            <a:avLst/>
          </a:prstGeom>
          <a:noFill/>
          <a:ln>
            <a:noFill/>
          </a:ln>
        </p:spPr>
        <p:txBody>
          <a:bodyPr anchorCtr="0" anchor="t" bIns="0" lIns="0" spcFirstLastPara="1" rIns="0" wrap="square" tIns="0">
            <a:spAutoFit/>
          </a:bodyPr>
          <a:lstStyle/>
          <a:p>
            <a:pPr indent="0" lvl="0" marL="0" marR="0" rtl="0" algn="ctr">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Part du PIB consacré aux investissements en énergie renouvelable</a:t>
            </a:r>
            <a:endParaRPr sz="1800">
              <a:solidFill>
                <a:srgbClr val="184420"/>
              </a:solidFill>
              <a:latin typeface="Verdana"/>
              <a:ea typeface="Verdana"/>
              <a:cs typeface="Verdana"/>
              <a:sym typeface="Verdana"/>
            </a:endParaRPr>
          </a:p>
        </p:txBody>
      </p:sp>
      <p:sp>
        <p:nvSpPr>
          <p:cNvPr id="735" name="Google Shape;735;p29"/>
          <p:cNvSpPr txBox="1"/>
          <p:nvPr/>
        </p:nvSpPr>
        <p:spPr>
          <a:xfrm>
            <a:off x="1749987" y="4171771"/>
            <a:ext cx="2543700" cy="923400"/>
          </a:xfrm>
          <a:prstGeom prst="rect">
            <a:avLst/>
          </a:prstGeom>
          <a:noFill/>
          <a:ln>
            <a:noFill/>
          </a:ln>
        </p:spPr>
        <p:txBody>
          <a:bodyPr anchorCtr="0" anchor="t" bIns="0" lIns="0" spcFirstLastPara="1" rIns="0" wrap="square" tIns="0">
            <a:spAutoFit/>
          </a:bodyPr>
          <a:lstStyle/>
          <a:p>
            <a:pPr indent="0" lvl="0" marL="0" marR="0" rtl="0" algn="ctr">
              <a:lnSpc>
                <a:spcPct val="130007"/>
              </a:lnSpc>
              <a:spcBef>
                <a:spcPts val="0"/>
              </a:spcBef>
              <a:spcAft>
                <a:spcPts val="0"/>
              </a:spcAft>
              <a:buClr>
                <a:srgbClr val="184420"/>
              </a:buClr>
              <a:buSzPts val="6000"/>
              <a:buFont typeface="Arial"/>
              <a:buNone/>
            </a:pPr>
            <a:r>
              <a:rPr lang="en-US" sz="6000">
                <a:solidFill>
                  <a:srgbClr val="184420"/>
                </a:solidFill>
                <a:latin typeface="Verdana"/>
                <a:ea typeface="Verdana"/>
                <a:cs typeface="Verdana"/>
                <a:sym typeface="Verdana"/>
              </a:rPr>
              <a:t>8,8%</a:t>
            </a:r>
            <a:endParaRPr>
              <a:latin typeface="Verdana"/>
              <a:ea typeface="Verdana"/>
              <a:cs typeface="Verdana"/>
              <a:sym typeface="Verdana"/>
            </a:endParaRPr>
          </a:p>
        </p:txBody>
      </p:sp>
      <p:sp>
        <p:nvSpPr>
          <p:cNvPr id="736" name="Google Shape;736;p29"/>
          <p:cNvSpPr txBox="1"/>
          <p:nvPr/>
        </p:nvSpPr>
        <p:spPr>
          <a:xfrm>
            <a:off x="12879518" y="4368811"/>
            <a:ext cx="5089500" cy="26817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b="1" i="0" lang="en-US" sz="1979" u="none" cap="none" strike="noStrike">
                <a:solidFill>
                  <a:srgbClr val="184420"/>
                </a:solidFill>
                <a:latin typeface="Verdana"/>
                <a:ea typeface="Verdana"/>
                <a:cs typeface="Verdana"/>
                <a:sym typeface="Verdana"/>
              </a:rPr>
              <a:t>Politique énergétique nationale engagée</a:t>
            </a:r>
            <a:endParaRPr>
              <a:latin typeface="Verdana"/>
              <a:ea typeface="Verdana"/>
              <a:cs typeface="Verdana"/>
              <a:sym typeface="Verdana"/>
            </a:endParaRPr>
          </a:p>
          <a:p>
            <a:pPr indent="0" lvl="0" marL="0" marR="0" rtl="0" algn="l">
              <a:lnSpc>
                <a:spcPct val="130065"/>
              </a:lnSpc>
              <a:spcBef>
                <a:spcPts val="0"/>
              </a:spcBef>
              <a:spcAft>
                <a:spcPts val="0"/>
              </a:spcAft>
              <a:buClr>
                <a:schemeClr val="dk1"/>
              </a:buClr>
              <a:buSzPts val="1979"/>
              <a:buFont typeface="Calibri"/>
              <a:buNone/>
            </a:pPr>
            <a:r>
              <a:t/>
            </a:r>
            <a:endParaRPr b="1" i="0" sz="1979" u="none" cap="none" strike="noStrike">
              <a:solidFill>
                <a:srgbClr val="184420"/>
              </a:solidFill>
              <a:latin typeface="Verdana"/>
              <a:ea typeface="Verdana"/>
              <a:cs typeface="Verdana"/>
              <a:sym typeface="Verdana"/>
            </a:endParaRPr>
          </a:p>
          <a:p>
            <a:pPr indent="-342900" lvl="0" marL="342900" marR="0" rtl="0" algn="l">
              <a:lnSpc>
                <a:spcPct val="130065"/>
              </a:lnSpc>
              <a:spcBef>
                <a:spcPts val="0"/>
              </a:spcBef>
              <a:spcAft>
                <a:spcPts val="0"/>
              </a:spcAft>
              <a:buClr>
                <a:srgbClr val="184420"/>
              </a:buClr>
              <a:buSzPts val="1979"/>
              <a:buFont typeface="Verdana"/>
              <a:buChar char="⮚"/>
            </a:pPr>
            <a:r>
              <a:rPr i="0" lang="en-US" sz="1979" u="none" cap="none" strike="noStrike">
                <a:solidFill>
                  <a:srgbClr val="184420"/>
                </a:solidFill>
                <a:latin typeface="Verdana"/>
                <a:ea typeface="Verdana"/>
                <a:cs typeface="Verdana"/>
                <a:sym typeface="Verdana"/>
              </a:rPr>
              <a:t>D'ici 2050, les sources d'énergie renouvelables devraient fournir 42 % de l'électricité des États-Unis, contre environ 20 % aujourd'hui;</a:t>
            </a:r>
            <a:endParaRPr>
              <a:latin typeface="Verdana"/>
              <a:ea typeface="Verdana"/>
              <a:cs typeface="Verdana"/>
              <a:sym typeface="Verdana"/>
            </a:endParaRPr>
          </a:p>
        </p:txBody>
      </p:sp>
      <p:grpSp>
        <p:nvGrpSpPr>
          <p:cNvPr id="737" name="Google Shape;737;p29"/>
          <p:cNvGrpSpPr/>
          <p:nvPr/>
        </p:nvGrpSpPr>
        <p:grpSpPr>
          <a:xfrm>
            <a:off x="4293625" y="8456145"/>
            <a:ext cx="4447200" cy="1392705"/>
            <a:chOff x="6904726" y="8508804"/>
            <a:chExt cx="4447200" cy="1392705"/>
          </a:xfrm>
        </p:grpSpPr>
        <p:sp>
          <p:nvSpPr>
            <p:cNvPr id="738" name="Google Shape;738;p29"/>
            <p:cNvSpPr/>
            <p:nvPr/>
          </p:nvSpPr>
          <p:spPr>
            <a:xfrm>
              <a:off x="8369425" y="8508804"/>
              <a:ext cx="814396" cy="438756"/>
            </a:xfrm>
            <a:custGeom>
              <a:rect b="b" l="l" r="r" t="t"/>
              <a:pathLst>
                <a:path extrusionOk="0" h="585008" w="1085861">
                  <a:moveTo>
                    <a:pt x="0" y="0"/>
                  </a:moveTo>
                  <a:lnTo>
                    <a:pt x="1085861" y="0"/>
                  </a:lnTo>
                  <a:lnTo>
                    <a:pt x="1085861" y="585008"/>
                  </a:lnTo>
                  <a:lnTo>
                    <a:pt x="0" y="58500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Verdana"/>
                <a:ea typeface="Verdana"/>
                <a:cs typeface="Verdana"/>
                <a:sym typeface="Verdana"/>
              </a:endParaRPr>
            </a:p>
          </p:txBody>
        </p:sp>
        <p:sp>
          <p:nvSpPr>
            <p:cNvPr id="739" name="Google Shape;739;p29"/>
            <p:cNvSpPr txBox="1"/>
            <p:nvPr/>
          </p:nvSpPr>
          <p:spPr>
            <a:xfrm>
              <a:off x="6904726" y="9024159"/>
              <a:ext cx="4447200" cy="304500"/>
            </a:xfrm>
            <a:prstGeom prst="rect">
              <a:avLst/>
            </a:prstGeom>
            <a:noFill/>
            <a:ln>
              <a:noFill/>
            </a:ln>
          </p:spPr>
          <p:txBody>
            <a:bodyPr anchorCtr="0" anchor="t" bIns="0" lIns="0" spcFirstLastPara="1" rIns="0" wrap="square" tIns="0">
              <a:spAutoFit/>
            </a:bodyPr>
            <a:lstStyle/>
            <a:p>
              <a:pPr indent="0" lvl="0" marL="0" marR="0" rtl="0" algn="ctr">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Average competitive index (GCI) :</a:t>
              </a:r>
              <a:endParaRPr sz="1800">
                <a:solidFill>
                  <a:srgbClr val="184420"/>
                </a:solidFill>
                <a:latin typeface="Verdana"/>
                <a:ea typeface="Verdana"/>
                <a:cs typeface="Verdana"/>
                <a:sym typeface="Verdana"/>
              </a:endParaRPr>
            </a:p>
          </p:txBody>
        </p:sp>
        <p:sp>
          <p:nvSpPr>
            <p:cNvPr id="740" name="Google Shape;740;p29"/>
            <p:cNvSpPr txBox="1"/>
            <p:nvPr/>
          </p:nvSpPr>
          <p:spPr>
            <a:xfrm>
              <a:off x="8171267" y="9439809"/>
              <a:ext cx="2250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u="none" cap="none" strike="noStrike">
                  <a:solidFill>
                    <a:srgbClr val="184420"/>
                  </a:solidFill>
                  <a:latin typeface="Verdana"/>
                  <a:ea typeface="Verdana"/>
                  <a:cs typeface="Verdana"/>
                  <a:sym typeface="Verdana"/>
                </a:rPr>
                <a:t>5,55 / 7</a:t>
              </a:r>
              <a:endParaRPr sz="2400">
                <a:solidFill>
                  <a:srgbClr val="184420"/>
                </a:solidFill>
                <a:latin typeface="Verdana"/>
                <a:ea typeface="Verdana"/>
                <a:cs typeface="Verdana"/>
                <a:sym typeface="Verdana"/>
              </a:endParaRPr>
            </a:p>
          </p:txBody>
        </p:sp>
      </p:grpSp>
      <p:pic>
        <p:nvPicPr>
          <p:cNvPr id="741" name="Google Shape;741;p29"/>
          <p:cNvPicPr preferRelativeResize="0"/>
          <p:nvPr/>
        </p:nvPicPr>
        <p:blipFill rotWithShape="1">
          <a:blip r:embed="rId8">
            <a:alphaModFix/>
          </a:blip>
          <a:srcRect b="49497" l="0" r="0" t="-1940"/>
          <a:stretch/>
        </p:blipFill>
        <p:spPr>
          <a:xfrm>
            <a:off x="6945244" y="6743700"/>
            <a:ext cx="2870938" cy="1039718"/>
          </a:xfrm>
          <a:prstGeom prst="rect">
            <a:avLst/>
          </a:prstGeom>
          <a:noFill/>
          <a:ln>
            <a:noFill/>
          </a:ln>
        </p:spPr>
      </p:pic>
      <p:pic>
        <p:nvPicPr>
          <p:cNvPr id="742" name="Google Shape;742;p29"/>
          <p:cNvPicPr preferRelativeResize="0"/>
          <p:nvPr/>
        </p:nvPicPr>
        <p:blipFill rotWithShape="1">
          <a:blip r:embed="rId8">
            <a:alphaModFix/>
          </a:blip>
          <a:srcRect b="0" l="0" r="0" t="50049"/>
          <a:stretch/>
        </p:blipFill>
        <p:spPr>
          <a:xfrm>
            <a:off x="9415982" y="6910632"/>
            <a:ext cx="2623618" cy="904990"/>
          </a:xfrm>
          <a:prstGeom prst="rect">
            <a:avLst/>
          </a:prstGeom>
          <a:noFill/>
          <a:ln>
            <a:noFill/>
          </a:ln>
        </p:spPr>
      </p:pic>
      <p:cxnSp>
        <p:nvCxnSpPr>
          <p:cNvPr id="743" name="Google Shape;743;p29"/>
          <p:cNvCxnSpPr/>
          <p:nvPr/>
        </p:nvCxnSpPr>
        <p:spPr>
          <a:xfrm flipH="1" rot="10800000">
            <a:off x="5403721" y="2433820"/>
            <a:ext cx="4762" cy="5071880"/>
          </a:xfrm>
          <a:prstGeom prst="straightConnector1">
            <a:avLst/>
          </a:prstGeom>
          <a:noFill/>
          <a:ln cap="flat" cmpd="sng" w="9525">
            <a:solidFill>
              <a:srgbClr val="ACAEB5"/>
            </a:solidFill>
            <a:prstDash val="solid"/>
            <a:round/>
            <a:headEnd len="sm" w="sm" type="none"/>
            <a:tailEnd len="sm" w="sm" type="none"/>
          </a:ln>
        </p:spPr>
      </p:cxnSp>
      <p:cxnSp>
        <p:nvCxnSpPr>
          <p:cNvPr id="744" name="Google Shape;744;p29"/>
          <p:cNvCxnSpPr/>
          <p:nvPr/>
        </p:nvCxnSpPr>
        <p:spPr>
          <a:xfrm flipH="1" rot="10800000">
            <a:off x="12415838" y="2433820"/>
            <a:ext cx="4762" cy="5071880"/>
          </a:xfrm>
          <a:prstGeom prst="straightConnector1">
            <a:avLst/>
          </a:prstGeom>
          <a:noFill/>
          <a:ln cap="flat" cmpd="sng" w="9525">
            <a:solidFill>
              <a:srgbClr val="ACAEB5"/>
            </a:solidFill>
            <a:prstDash val="solid"/>
            <a:round/>
            <a:headEnd len="sm" w="sm" type="none"/>
            <a:tailEnd len="sm" w="sm" type="none"/>
          </a:ln>
        </p:spPr>
      </p:cxnSp>
      <p:sp>
        <p:nvSpPr>
          <p:cNvPr id="745" name="Google Shape;745;p29"/>
          <p:cNvSpPr/>
          <p:nvPr/>
        </p:nvSpPr>
        <p:spPr>
          <a:xfrm>
            <a:off x="2251544" y="2154698"/>
            <a:ext cx="1540525" cy="1217672"/>
          </a:xfrm>
          <a:custGeom>
            <a:rect b="b" l="l" r="r" t="t"/>
            <a:pathLst>
              <a:path extrusionOk="0" h="2261839" w="2811234">
                <a:moveTo>
                  <a:pt x="0" y="0"/>
                </a:moveTo>
                <a:lnTo>
                  <a:pt x="2811234" y="0"/>
                </a:lnTo>
                <a:lnTo>
                  <a:pt x="2811234" y="2261839"/>
                </a:lnTo>
                <a:lnTo>
                  <a:pt x="0" y="2261839"/>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6" name="Google Shape;746;p29"/>
          <p:cNvSpPr txBox="1"/>
          <p:nvPr/>
        </p:nvSpPr>
        <p:spPr>
          <a:xfrm>
            <a:off x="6017855" y="2432837"/>
            <a:ext cx="6252300" cy="32010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184420"/>
              </a:buClr>
              <a:buSzPts val="2079"/>
              <a:buFont typeface="Arial"/>
              <a:buNone/>
            </a:pPr>
            <a:r>
              <a:rPr i="0" lang="en-US" sz="2079" u="none" cap="none" strike="noStrike">
                <a:solidFill>
                  <a:srgbClr val="184420"/>
                </a:solidFill>
                <a:latin typeface="Verdana"/>
                <a:ea typeface="Verdana"/>
                <a:cs typeface="Verdana"/>
                <a:sym typeface="Verdana"/>
              </a:rPr>
              <a:t>Répartition des investissements en énergie</a:t>
            </a:r>
            <a:endParaRPr sz="1800">
              <a:solidFill>
                <a:srgbClr val="184420"/>
              </a:solidFill>
              <a:latin typeface="Verdana"/>
              <a:ea typeface="Verdana"/>
              <a:cs typeface="Verdana"/>
              <a:sym typeface="Verdana"/>
            </a:endParaRPr>
          </a:p>
        </p:txBody>
      </p:sp>
      <p:sp>
        <p:nvSpPr>
          <p:cNvPr id="747" name="Google Shape;747;p29"/>
          <p:cNvSpPr/>
          <p:nvPr/>
        </p:nvSpPr>
        <p:spPr>
          <a:xfrm>
            <a:off x="990600" y="989337"/>
            <a:ext cx="906218" cy="602635"/>
          </a:xfrm>
          <a:custGeom>
            <a:rect b="b" l="l" r="r" t="t"/>
            <a:pathLst>
              <a:path extrusionOk="0" h="602635" w="906218">
                <a:moveTo>
                  <a:pt x="0" y="0"/>
                </a:moveTo>
                <a:lnTo>
                  <a:pt x="906218" y="0"/>
                </a:lnTo>
                <a:lnTo>
                  <a:pt x="906218" y="602635"/>
                </a:lnTo>
                <a:lnTo>
                  <a:pt x="0" y="602635"/>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8" name="Google Shape;748;p29"/>
          <p:cNvSpPr txBox="1"/>
          <p:nvPr/>
        </p:nvSpPr>
        <p:spPr>
          <a:xfrm>
            <a:off x="2189863" y="835223"/>
            <a:ext cx="22500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i="0" lang="en-US" sz="1979" u="none" cap="none" strike="noStrike">
                <a:solidFill>
                  <a:srgbClr val="647B54"/>
                </a:solidFill>
                <a:latin typeface="Verdana"/>
                <a:ea typeface="Verdana"/>
                <a:cs typeface="Verdana"/>
                <a:sym typeface="Verdana"/>
              </a:rPr>
              <a:t>Etats-Unis</a:t>
            </a:r>
            <a:endParaRPr sz="1800">
              <a:solidFill>
                <a:schemeClr val="dk1"/>
              </a:solidFill>
              <a:latin typeface="Verdana"/>
              <a:ea typeface="Verdana"/>
              <a:cs typeface="Verdana"/>
              <a:sym typeface="Verdana"/>
            </a:endParaRPr>
          </a:p>
        </p:txBody>
      </p:sp>
      <p:sp>
        <p:nvSpPr>
          <p:cNvPr id="749" name="Google Shape;749;p29"/>
          <p:cNvSpPr txBox="1"/>
          <p:nvPr/>
        </p:nvSpPr>
        <p:spPr>
          <a:xfrm>
            <a:off x="10697099" y="8327845"/>
            <a:ext cx="54276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Environnement macroéconomique</a:t>
            </a:r>
            <a:endParaRPr sz="1800">
              <a:solidFill>
                <a:srgbClr val="184420"/>
              </a:solidFill>
              <a:latin typeface="Verdana"/>
              <a:ea typeface="Verdana"/>
              <a:cs typeface="Verdana"/>
              <a:sym typeface="Verdana"/>
            </a:endParaRPr>
          </a:p>
        </p:txBody>
      </p:sp>
      <p:sp>
        <p:nvSpPr>
          <p:cNvPr id="750" name="Google Shape;750;p29"/>
          <p:cNvSpPr txBox="1"/>
          <p:nvPr/>
        </p:nvSpPr>
        <p:spPr>
          <a:xfrm>
            <a:off x="10697099" y="8748441"/>
            <a:ext cx="4447200" cy="7008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Taille du marché</a:t>
            </a:r>
            <a:endParaRPr sz="1800">
              <a:solidFill>
                <a:srgbClr val="184420"/>
              </a:solidFill>
              <a:latin typeface="Verdana"/>
              <a:ea typeface="Verdana"/>
              <a:cs typeface="Verdana"/>
              <a:sym typeface="Verdana"/>
            </a:endParaRPr>
          </a:p>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Santé et éducation primaire</a:t>
            </a:r>
            <a:endParaRPr sz="1800">
              <a:solidFill>
                <a:srgbClr val="184420"/>
              </a:solidFill>
              <a:latin typeface="Verdana"/>
              <a:ea typeface="Verdana"/>
              <a:cs typeface="Verdana"/>
              <a:sym typeface="Verdana"/>
            </a:endParaRPr>
          </a:p>
        </p:txBody>
      </p:sp>
      <p:sp>
        <p:nvSpPr>
          <p:cNvPr id="751" name="Google Shape;751;p29"/>
          <p:cNvSpPr txBox="1"/>
          <p:nvPr/>
        </p:nvSpPr>
        <p:spPr>
          <a:xfrm>
            <a:off x="10697098" y="9686784"/>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Maturité technologique</a:t>
            </a:r>
            <a:endParaRPr sz="1800">
              <a:solidFill>
                <a:srgbClr val="184420"/>
              </a:solidFill>
              <a:latin typeface="Verdana"/>
              <a:ea typeface="Verdana"/>
              <a:cs typeface="Verdana"/>
              <a:sym typeface="Verdana"/>
            </a:endParaRPr>
          </a:p>
        </p:txBody>
      </p:sp>
      <p:pic>
        <p:nvPicPr>
          <p:cNvPr id="752" name="Google Shape;752;p29"/>
          <p:cNvPicPr preferRelativeResize="0"/>
          <p:nvPr/>
        </p:nvPicPr>
        <p:blipFill rotWithShape="1">
          <a:blip r:embed="rId11">
            <a:alphaModFix/>
          </a:blip>
          <a:srcRect b="0" l="0" r="0" t="0"/>
          <a:stretch/>
        </p:blipFill>
        <p:spPr>
          <a:xfrm>
            <a:off x="6515147" y="2820301"/>
            <a:ext cx="4794026" cy="3949006"/>
          </a:xfrm>
          <a:prstGeom prst="rect">
            <a:avLst/>
          </a:prstGeom>
          <a:noFill/>
          <a:ln>
            <a:noFill/>
          </a:ln>
        </p:spPr>
      </p:pic>
      <p:sp>
        <p:nvSpPr>
          <p:cNvPr id="753" name="Google Shape;753;p29"/>
          <p:cNvSpPr/>
          <p:nvPr/>
        </p:nvSpPr>
        <p:spPr>
          <a:xfrm>
            <a:off x="128725" y="8127224"/>
            <a:ext cx="18288000" cy="2321700"/>
          </a:xfrm>
          <a:prstGeom prst="rect">
            <a:avLst/>
          </a:prstGeom>
          <a:solidFill>
            <a:schemeClr val="lt1">
              <a:alpha val="4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grpSp>
        <p:nvGrpSpPr>
          <p:cNvPr id="758" name="Google Shape;758;p30"/>
          <p:cNvGrpSpPr/>
          <p:nvPr/>
        </p:nvGrpSpPr>
        <p:grpSpPr>
          <a:xfrm>
            <a:off x="0" y="-144661"/>
            <a:ext cx="18288000" cy="10431661"/>
            <a:chOff x="0" y="-38100"/>
            <a:chExt cx="4816593" cy="2747433"/>
          </a:xfrm>
        </p:grpSpPr>
        <p:sp>
          <p:nvSpPr>
            <p:cNvPr id="759" name="Google Shape;759;p30"/>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 name="Google Shape;760;p30"/>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61" name="Google Shape;761;p30"/>
          <p:cNvSpPr txBox="1"/>
          <p:nvPr/>
        </p:nvSpPr>
        <p:spPr>
          <a:xfrm>
            <a:off x="1481569" y="5981700"/>
            <a:ext cx="15533700" cy="9795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Conclusion</a:t>
            </a:r>
            <a:endParaRPr/>
          </a:p>
        </p:txBody>
      </p:sp>
      <p:sp>
        <p:nvSpPr>
          <p:cNvPr id="762" name="Google Shape;762;p30"/>
          <p:cNvSpPr/>
          <p:nvPr/>
        </p:nvSpPr>
        <p:spPr>
          <a:xfrm>
            <a:off x="8916065" y="5186205"/>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63" name="Google Shape;763;p30"/>
          <p:cNvSpPr txBox="1"/>
          <p:nvPr/>
        </p:nvSpPr>
        <p:spPr>
          <a:xfrm>
            <a:off x="4676441" y="3543300"/>
            <a:ext cx="9144000" cy="1323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0">
                <a:solidFill>
                  <a:srgbClr val="FFFFFF"/>
                </a:solidFill>
                <a:latin typeface="Yeseva One"/>
                <a:ea typeface="Yeseva One"/>
                <a:cs typeface="Yeseva One"/>
                <a:sym typeface="Yeseva One"/>
              </a:rPr>
              <a:t>Partie 3  </a:t>
            </a:r>
            <a:endParaRPr sz="80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 name="Shape 128"/>
        <p:cNvGrpSpPr/>
        <p:nvPr/>
      </p:nvGrpSpPr>
      <p:grpSpPr>
        <a:xfrm>
          <a:off x="0" y="0"/>
          <a:ext cx="0" cy="0"/>
          <a:chOff x="0" y="0"/>
          <a:chExt cx="0" cy="0"/>
        </a:xfrm>
      </p:grpSpPr>
      <p:sp>
        <p:nvSpPr>
          <p:cNvPr id="129" name="Google Shape;129;p3"/>
          <p:cNvSpPr/>
          <p:nvPr/>
        </p:nvSpPr>
        <p:spPr>
          <a:xfrm>
            <a:off x="0" y="0"/>
            <a:ext cx="18284360" cy="4920636"/>
          </a:xfrm>
          <a:custGeom>
            <a:rect b="b" l="l" r="r" t="t"/>
            <a:pathLst>
              <a:path extrusionOk="0" h="4161214" w="6245725">
                <a:moveTo>
                  <a:pt x="0" y="0"/>
                </a:moveTo>
                <a:lnTo>
                  <a:pt x="6245725" y="0"/>
                </a:lnTo>
                <a:lnTo>
                  <a:pt x="6245725" y="4161214"/>
                </a:lnTo>
                <a:lnTo>
                  <a:pt x="0" y="4161214"/>
                </a:lnTo>
                <a:lnTo>
                  <a:pt x="0" y="0"/>
                </a:lnTo>
                <a:close/>
              </a:path>
            </a:pathLst>
          </a:custGeom>
          <a:blipFill rotWithShape="1">
            <a:blip r:embed="rId3">
              <a:alphaModFix/>
            </a:blip>
            <a:stretch>
              <a:fillRect b="-108951"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3"/>
          <p:cNvSpPr txBox="1"/>
          <p:nvPr/>
        </p:nvSpPr>
        <p:spPr>
          <a:xfrm>
            <a:off x="1305954" y="1866900"/>
            <a:ext cx="11768532" cy="901785"/>
          </a:xfrm>
          <a:prstGeom prst="rect">
            <a:avLst/>
          </a:prstGeom>
          <a:noFill/>
          <a:ln>
            <a:noFill/>
          </a:ln>
        </p:spPr>
        <p:txBody>
          <a:bodyPr anchorCtr="0" anchor="t" bIns="0" lIns="0" spcFirstLastPara="1" rIns="0" wrap="square" tIns="0">
            <a:spAutoFit/>
          </a:bodyPr>
          <a:lstStyle/>
          <a:p>
            <a:pPr indent="0" lvl="0" marL="0" marR="0" rtl="0" algn="l">
              <a:lnSpc>
                <a:spcPct val="123990"/>
              </a:lnSpc>
              <a:spcBef>
                <a:spcPts val="0"/>
              </a:spcBef>
              <a:spcAft>
                <a:spcPts val="0"/>
              </a:spcAft>
              <a:buNone/>
            </a:pPr>
            <a:r>
              <a:rPr lang="en-US" sz="5944">
                <a:solidFill>
                  <a:srgbClr val="FFFFFF"/>
                </a:solidFill>
                <a:latin typeface="Yeseva One"/>
                <a:ea typeface="Yeseva One"/>
                <a:cs typeface="Yeseva One"/>
                <a:sym typeface="Yeseva One"/>
              </a:rPr>
              <a:t>SOMMAIRE</a:t>
            </a:r>
            <a:endParaRPr/>
          </a:p>
        </p:txBody>
      </p:sp>
      <p:sp>
        <p:nvSpPr>
          <p:cNvPr id="131" name="Google Shape;131;p3"/>
          <p:cNvSpPr txBox="1"/>
          <p:nvPr/>
        </p:nvSpPr>
        <p:spPr>
          <a:xfrm>
            <a:off x="1420000" y="5580325"/>
            <a:ext cx="12933600" cy="39711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200000"/>
              </a:lnSpc>
              <a:spcBef>
                <a:spcPts val="0"/>
              </a:spcBef>
              <a:spcAft>
                <a:spcPts val="0"/>
              </a:spcAft>
              <a:buClr>
                <a:srgbClr val="184420"/>
              </a:buClr>
              <a:buSzPts val="2800"/>
              <a:buFont typeface="Verdana"/>
              <a:buChar char="⮚"/>
            </a:pPr>
            <a:r>
              <a:rPr lang="en-US" sz="2800">
                <a:solidFill>
                  <a:srgbClr val="184420"/>
                </a:solidFill>
                <a:latin typeface="Verdana"/>
                <a:ea typeface="Verdana"/>
                <a:cs typeface="Verdana"/>
                <a:sym typeface="Verdana"/>
              </a:rPr>
              <a:t>Scope et sources de l’étude</a:t>
            </a:r>
            <a:endParaRPr>
              <a:latin typeface="Verdana"/>
              <a:ea typeface="Verdana"/>
              <a:cs typeface="Verdana"/>
              <a:sym typeface="Verdana"/>
            </a:endParaRPr>
          </a:p>
          <a:p>
            <a:pPr indent="-457200" lvl="0" marL="457200" marR="0" rtl="0" algn="l">
              <a:lnSpc>
                <a:spcPct val="200000"/>
              </a:lnSpc>
              <a:spcBef>
                <a:spcPts val="0"/>
              </a:spcBef>
              <a:spcAft>
                <a:spcPts val="0"/>
              </a:spcAft>
              <a:buClr>
                <a:srgbClr val="184420"/>
              </a:buClr>
              <a:buSzPts val="2800"/>
              <a:buFont typeface="Verdana"/>
              <a:buChar char="⮚"/>
            </a:pPr>
            <a:r>
              <a:rPr lang="en-US" sz="2800">
                <a:solidFill>
                  <a:srgbClr val="184420"/>
                </a:solidFill>
                <a:latin typeface="Verdana"/>
                <a:ea typeface="Verdana"/>
                <a:cs typeface="Verdana"/>
                <a:sym typeface="Verdana"/>
              </a:rPr>
              <a:t>Analyse macro-économique </a:t>
            </a:r>
            <a:endParaRPr>
              <a:latin typeface="Verdana"/>
              <a:ea typeface="Verdana"/>
              <a:cs typeface="Verdana"/>
              <a:sym typeface="Verdana"/>
            </a:endParaRPr>
          </a:p>
          <a:p>
            <a:pPr indent="-457200" lvl="0" marL="457200" marR="0" rtl="0" algn="l">
              <a:lnSpc>
                <a:spcPct val="200000"/>
              </a:lnSpc>
              <a:spcBef>
                <a:spcPts val="0"/>
              </a:spcBef>
              <a:spcAft>
                <a:spcPts val="0"/>
              </a:spcAft>
              <a:buClr>
                <a:srgbClr val="184420"/>
              </a:buClr>
              <a:buSzPts val="2800"/>
              <a:buFont typeface="Verdana"/>
              <a:buChar char="⮚"/>
            </a:pPr>
            <a:r>
              <a:rPr lang="en-US" sz="2800">
                <a:solidFill>
                  <a:srgbClr val="184420"/>
                </a:solidFill>
                <a:latin typeface="Verdana"/>
                <a:ea typeface="Verdana"/>
                <a:cs typeface="Verdana"/>
                <a:sym typeface="Verdana"/>
              </a:rPr>
              <a:t>Dynamique des catégories de pays</a:t>
            </a:r>
            <a:endParaRPr>
              <a:latin typeface="Verdana"/>
              <a:ea typeface="Verdana"/>
              <a:cs typeface="Verdana"/>
              <a:sym typeface="Verdana"/>
            </a:endParaRPr>
          </a:p>
          <a:p>
            <a:pPr indent="-457200" lvl="0" marL="457200" marR="0" rtl="0" algn="l">
              <a:lnSpc>
                <a:spcPct val="200000"/>
              </a:lnSpc>
              <a:spcBef>
                <a:spcPts val="0"/>
              </a:spcBef>
              <a:spcAft>
                <a:spcPts val="0"/>
              </a:spcAft>
              <a:buClr>
                <a:srgbClr val="184420"/>
              </a:buClr>
              <a:buSzPts val="2800"/>
              <a:buFont typeface="Verdana"/>
              <a:buChar char="⮚"/>
            </a:pPr>
            <a:r>
              <a:rPr lang="en-US" sz="2800">
                <a:solidFill>
                  <a:srgbClr val="184420"/>
                </a:solidFill>
                <a:latin typeface="Verdana"/>
                <a:ea typeface="Verdana"/>
                <a:cs typeface="Verdana"/>
                <a:sym typeface="Verdana"/>
              </a:rPr>
              <a:t>Focus pays</a:t>
            </a:r>
            <a:endParaRPr>
              <a:latin typeface="Verdana"/>
              <a:ea typeface="Verdana"/>
              <a:cs typeface="Verdana"/>
              <a:sym typeface="Verdana"/>
            </a:endParaRPr>
          </a:p>
          <a:p>
            <a:pPr indent="-457200" lvl="0" marL="457200" marR="0" rtl="0" algn="l">
              <a:lnSpc>
                <a:spcPct val="200000"/>
              </a:lnSpc>
              <a:spcBef>
                <a:spcPts val="0"/>
              </a:spcBef>
              <a:spcAft>
                <a:spcPts val="0"/>
              </a:spcAft>
              <a:buClr>
                <a:srgbClr val="184420"/>
              </a:buClr>
              <a:buSzPts val="2800"/>
              <a:buFont typeface="Verdana"/>
              <a:buChar char="⮚"/>
            </a:pPr>
            <a:r>
              <a:rPr lang="en-US" sz="2800">
                <a:solidFill>
                  <a:srgbClr val="184420"/>
                </a:solidFill>
                <a:latin typeface="Verdana"/>
                <a:ea typeface="Verdana"/>
                <a:cs typeface="Verdana"/>
                <a:sym typeface="Verdana"/>
              </a:rPr>
              <a:t>Conclusion </a:t>
            </a:r>
            <a:endParaRPr>
              <a:latin typeface="Verdana"/>
              <a:ea typeface="Verdana"/>
              <a:cs typeface="Verdana"/>
              <a:sym typeface="Verdan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31"/>
          <p:cNvSpPr txBox="1"/>
          <p:nvPr/>
        </p:nvSpPr>
        <p:spPr>
          <a:xfrm>
            <a:off x="7162800" y="1937923"/>
            <a:ext cx="10495500" cy="7880700"/>
          </a:xfrm>
          <a:prstGeom prst="rect">
            <a:avLst/>
          </a:prstGeom>
          <a:noFill/>
          <a:ln>
            <a:noFill/>
          </a:ln>
        </p:spPr>
        <p:txBody>
          <a:bodyPr anchorCtr="0" anchor="t" bIns="0" lIns="0" spcFirstLastPara="1" rIns="0" wrap="square" tIns="0">
            <a:spAutoFit/>
          </a:bodyPr>
          <a:lstStyle/>
          <a:p>
            <a:pPr indent="-354186" lvl="1" marL="733773" marR="0" rtl="0" algn="l">
              <a:lnSpc>
                <a:spcPct val="169928"/>
              </a:lnSpc>
              <a:spcBef>
                <a:spcPts val="0"/>
              </a:spcBef>
              <a:spcAft>
                <a:spcPts val="0"/>
              </a:spcAft>
              <a:buClr>
                <a:srgbClr val="184420"/>
              </a:buClr>
              <a:buSzPts val="2600"/>
              <a:buFont typeface="Verdana"/>
              <a:buChar char="•"/>
            </a:pPr>
            <a:r>
              <a:rPr i="0" lang="en-US" sz="2600" u="none" cap="none" strike="noStrike">
                <a:solidFill>
                  <a:srgbClr val="184420"/>
                </a:solidFill>
                <a:latin typeface="Verdana"/>
                <a:ea typeface="Verdana"/>
                <a:cs typeface="Verdana"/>
                <a:sym typeface="Verdana"/>
              </a:rPr>
              <a:t>Pas de lien de corrélation évident entre Santé économique et investissements en énergies renouvelables </a:t>
            </a:r>
            <a:endParaRPr sz="1200">
              <a:latin typeface="Verdana"/>
              <a:ea typeface="Verdana"/>
              <a:cs typeface="Verdana"/>
              <a:sym typeface="Verdana"/>
            </a:endParaRPr>
          </a:p>
          <a:p>
            <a:pPr indent="-354186" lvl="1" marL="733773" marR="0" rtl="0" algn="l">
              <a:lnSpc>
                <a:spcPct val="169928"/>
              </a:lnSpc>
              <a:spcBef>
                <a:spcPts val="0"/>
              </a:spcBef>
              <a:spcAft>
                <a:spcPts val="0"/>
              </a:spcAft>
              <a:buClr>
                <a:srgbClr val="184420"/>
              </a:buClr>
              <a:buSzPts val="2600"/>
              <a:buFont typeface="Verdana"/>
              <a:buChar char="•"/>
            </a:pPr>
            <a:r>
              <a:rPr i="0" lang="en-US" sz="2600" u="none" cap="none" strike="noStrike">
                <a:solidFill>
                  <a:srgbClr val="184420"/>
                </a:solidFill>
                <a:latin typeface="Verdana"/>
                <a:ea typeface="Verdana"/>
                <a:cs typeface="Verdana"/>
                <a:sym typeface="Verdana"/>
              </a:rPr>
              <a:t>Les pays moins assis économiquement semblent aller plus vite vers les énergies renouvelables </a:t>
            </a:r>
            <a:endParaRPr sz="1200">
              <a:latin typeface="Verdana"/>
              <a:ea typeface="Verdana"/>
              <a:cs typeface="Verdana"/>
              <a:sym typeface="Verdana"/>
            </a:endParaRPr>
          </a:p>
          <a:p>
            <a:pPr indent="-354186" lvl="1" marL="733773" marR="0" rtl="0" algn="l">
              <a:lnSpc>
                <a:spcPct val="169928"/>
              </a:lnSpc>
              <a:spcBef>
                <a:spcPts val="0"/>
              </a:spcBef>
              <a:spcAft>
                <a:spcPts val="0"/>
              </a:spcAft>
              <a:buClr>
                <a:srgbClr val="184420"/>
              </a:buClr>
              <a:buSzPts val="2600"/>
              <a:buFont typeface="Verdana"/>
              <a:buChar char="•"/>
            </a:pPr>
            <a:r>
              <a:rPr i="0" lang="en-US" sz="2600" u="none" cap="none" strike="noStrike">
                <a:solidFill>
                  <a:srgbClr val="184420"/>
                </a:solidFill>
                <a:latin typeface="Verdana"/>
                <a:ea typeface="Verdana"/>
                <a:cs typeface="Verdana"/>
                <a:sym typeface="Verdana"/>
              </a:rPr>
              <a:t>Les pays les plus développés opèrent une transition plus ou moins rapide depuis les énergies classiques et misent sur l’efficience énergétique </a:t>
            </a:r>
            <a:endParaRPr sz="1200">
              <a:latin typeface="Verdana"/>
              <a:ea typeface="Verdana"/>
              <a:cs typeface="Verdana"/>
              <a:sym typeface="Verdana"/>
            </a:endParaRPr>
          </a:p>
          <a:p>
            <a:pPr indent="-354186" lvl="1" marL="733773" marR="0" rtl="0" algn="l">
              <a:lnSpc>
                <a:spcPct val="169928"/>
              </a:lnSpc>
              <a:spcBef>
                <a:spcPts val="0"/>
              </a:spcBef>
              <a:spcAft>
                <a:spcPts val="0"/>
              </a:spcAft>
              <a:buClr>
                <a:srgbClr val="184420"/>
              </a:buClr>
              <a:buSzPts val="2600"/>
              <a:buFont typeface="Verdana"/>
              <a:buChar char="•"/>
            </a:pPr>
            <a:r>
              <a:rPr i="0" lang="en-US" sz="2600" u="none" cap="none" strike="noStrike">
                <a:solidFill>
                  <a:srgbClr val="184420"/>
                </a:solidFill>
                <a:latin typeface="Verdana"/>
                <a:ea typeface="Verdana"/>
                <a:cs typeface="Verdana"/>
                <a:sym typeface="Verdana"/>
              </a:rPr>
              <a:t>Limites de l’analyse : </a:t>
            </a:r>
            <a:endParaRPr i="0" sz="2600" u="none" cap="none" strike="noStrike">
              <a:solidFill>
                <a:srgbClr val="184420"/>
              </a:solidFill>
              <a:latin typeface="Verdana"/>
              <a:ea typeface="Verdana"/>
              <a:cs typeface="Verdana"/>
              <a:sym typeface="Verdana"/>
            </a:endParaRPr>
          </a:p>
          <a:p>
            <a:pPr indent="-393700" lvl="2" marL="1371600" marR="0" rtl="0" algn="l">
              <a:lnSpc>
                <a:spcPct val="169928"/>
              </a:lnSpc>
              <a:spcBef>
                <a:spcPts val="0"/>
              </a:spcBef>
              <a:spcAft>
                <a:spcPts val="0"/>
              </a:spcAft>
              <a:buClr>
                <a:srgbClr val="184420"/>
              </a:buClr>
              <a:buSzPts val="2600"/>
              <a:buFont typeface="Verdana"/>
              <a:buChar char="■"/>
            </a:pPr>
            <a:r>
              <a:rPr i="0" lang="en-US" sz="2600" u="none" cap="none" strike="noStrike">
                <a:solidFill>
                  <a:srgbClr val="184420"/>
                </a:solidFill>
                <a:latin typeface="Verdana"/>
                <a:ea typeface="Verdana"/>
                <a:cs typeface="Verdana"/>
                <a:sym typeface="Verdana"/>
              </a:rPr>
              <a:t>Données d’investissement en énergie manquantes pour certains pays et certaines années.</a:t>
            </a:r>
            <a:endParaRPr i="0" sz="2600" u="none" cap="none" strike="noStrike">
              <a:solidFill>
                <a:srgbClr val="184420"/>
              </a:solidFill>
              <a:latin typeface="Verdana"/>
              <a:ea typeface="Verdana"/>
              <a:cs typeface="Verdana"/>
              <a:sym typeface="Verdana"/>
            </a:endParaRPr>
          </a:p>
          <a:p>
            <a:pPr indent="-393700" lvl="2" marL="1371600" marR="0" rtl="0" algn="l">
              <a:lnSpc>
                <a:spcPct val="169928"/>
              </a:lnSpc>
              <a:spcBef>
                <a:spcPts val="0"/>
              </a:spcBef>
              <a:spcAft>
                <a:spcPts val="0"/>
              </a:spcAft>
              <a:buClr>
                <a:srgbClr val="184420"/>
              </a:buClr>
              <a:buSzPts val="2600"/>
              <a:buFont typeface="Verdana"/>
              <a:buChar char="■"/>
            </a:pPr>
            <a:r>
              <a:rPr lang="en-US" sz="2600">
                <a:solidFill>
                  <a:srgbClr val="184420"/>
                </a:solidFill>
                <a:latin typeface="Verdana"/>
                <a:ea typeface="Verdana"/>
                <a:cs typeface="Verdana"/>
                <a:sym typeface="Verdana"/>
              </a:rPr>
              <a:t>Biais sur la catégorie de pays non représentatif de la tendance mondiale </a:t>
            </a:r>
            <a:endParaRPr sz="2600">
              <a:solidFill>
                <a:srgbClr val="184420"/>
              </a:solidFill>
              <a:latin typeface="Verdana"/>
              <a:ea typeface="Verdana"/>
              <a:cs typeface="Verdana"/>
              <a:sym typeface="Verdana"/>
            </a:endParaRPr>
          </a:p>
        </p:txBody>
      </p:sp>
      <p:sp>
        <p:nvSpPr>
          <p:cNvPr id="773" name="Google Shape;773;p31"/>
          <p:cNvSpPr/>
          <p:nvPr/>
        </p:nvSpPr>
        <p:spPr>
          <a:xfrm>
            <a:off x="34352" y="0"/>
            <a:ext cx="6853714" cy="10287000"/>
          </a:xfrm>
          <a:custGeom>
            <a:rect b="b" l="l" r="r" t="t"/>
            <a:pathLst>
              <a:path extrusionOk="0" h="10287000" w="6853714">
                <a:moveTo>
                  <a:pt x="0" y="0"/>
                </a:moveTo>
                <a:lnTo>
                  <a:pt x="6853714" y="0"/>
                </a:lnTo>
                <a:lnTo>
                  <a:pt x="6853714"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 name="Google Shape;774;p31"/>
          <p:cNvSpPr txBox="1"/>
          <p:nvPr/>
        </p:nvSpPr>
        <p:spPr>
          <a:xfrm>
            <a:off x="7570114" y="717379"/>
            <a:ext cx="7656000" cy="507600"/>
          </a:xfrm>
          <a:prstGeom prst="rect">
            <a:avLst/>
          </a:prstGeom>
          <a:noFill/>
          <a:ln>
            <a:noFill/>
          </a:ln>
        </p:spPr>
        <p:txBody>
          <a:bodyPr anchorCtr="0" anchor="t" bIns="0" lIns="0" spcFirstLastPara="1" rIns="0" wrap="square" tIns="0">
            <a:spAutoFit/>
          </a:bodyPr>
          <a:lstStyle/>
          <a:p>
            <a:pPr indent="0" lvl="0" marL="0" marR="0" rtl="0" algn="l">
              <a:lnSpc>
                <a:spcPct val="123984"/>
              </a:lnSpc>
              <a:spcBef>
                <a:spcPts val="0"/>
              </a:spcBef>
              <a:spcAft>
                <a:spcPts val="0"/>
              </a:spcAft>
              <a:buNone/>
            </a:pPr>
            <a:r>
              <a:rPr lang="en-US" sz="3298">
                <a:solidFill>
                  <a:srgbClr val="184420"/>
                </a:solidFill>
                <a:latin typeface="Yeseva One"/>
                <a:ea typeface="Yeseva One"/>
                <a:cs typeface="Yeseva One"/>
                <a:sym typeface="Yeseva One"/>
              </a:rPr>
              <a:t>RÉPONSE À LA </a:t>
            </a:r>
            <a:r>
              <a:rPr lang="en-US" sz="3298">
                <a:solidFill>
                  <a:srgbClr val="184420"/>
                </a:solidFill>
                <a:latin typeface="Yeseva One"/>
                <a:ea typeface="Yeseva One"/>
                <a:cs typeface="Yeseva One"/>
                <a:sym typeface="Yeseva One"/>
              </a:rPr>
              <a:t>PROBLÉMATIQUE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32"/>
          <p:cNvSpPr/>
          <p:nvPr/>
        </p:nvSpPr>
        <p:spPr>
          <a:xfrm>
            <a:off x="0" y="-299069"/>
            <a:ext cx="8789314" cy="10885137"/>
          </a:xfrm>
          <a:custGeom>
            <a:rect b="b" l="l" r="r" t="t"/>
            <a:pathLst>
              <a:path extrusionOk="0" h="2034547" w="1700329">
                <a:moveTo>
                  <a:pt x="0" y="0"/>
                </a:moveTo>
                <a:lnTo>
                  <a:pt x="1700329" y="0"/>
                </a:lnTo>
                <a:lnTo>
                  <a:pt x="1700329" y="2034547"/>
                </a:lnTo>
                <a:lnTo>
                  <a:pt x="0" y="2034547"/>
                </a:lnTo>
                <a:close/>
              </a:path>
            </a:pathLst>
          </a:custGeom>
          <a:blipFill rotWithShape="1">
            <a:blip r:embed="rId3">
              <a:alphaModFix/>
            </a:blip>
            <a:stretch>
              <a:fillRect b="-12600" l="0" r="0" t="-1260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Google Shape;784;p32"/>
          <p:cNvSpPr/>
          <p:nvPr/>
        </p:nvSpPr>
        <p:spPr>
          <a:xfrm>
            <a:off x="6799647" y="0"/>
            <a:ext cx="6096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5" name="Google Shape;785;p32"/>
          <p:cNvSpPr txBox="1"/>
          <p:nvPr/>
        </p:nvSpPr>
        <p:spPr>
          <a:xfrm>
            <a:off x="6972313" y="1713148"/>
            <a:ext cx="11133600" cy="3508800"/>
          </a:xfrm>
          <a:prstGeom prst="rect">
            <a:avLst/>
          </a:prstGeom>
          <a:noFill/>
          <a:ln>
            <a:noFill/>
          </a:ln>
        </p:spPr>
        <p:txBody>
          <a:bodyPr anchorCtr="0" anchor="t" bIns="0" lIns="0" spcFirstLastPara="1" rIns="0" wrap="square" tIns="0">
            <a:spAutoFit/>
          </a:bodyPr>
          <a:lstStyle/>
          <a:p>
            <a:pPr indent="-341630" lvl="1" marL="734059" marR="0" rtl="0" algn="l">
              <a:lnSpc>
                <a:spcPct val="169964"/>
              </a:lnSpc>
              <a:spcBef>
                <a:spcPts val="0"/>
              </a:spcBef>
              <a:spcAft>
                <a:spcPts val="0"/>
              </a:spcAft>
              <a:buClr>
                <a:srgbClr val="000000"/>
              </a:buClr>
              <a:buSzPts val="2400"/>
              <a:buFont typeface="Verdana"/>
              <a:buChar char="•"/>
            </a:pPr>
            <a:r>
              <a:rPr i="0" lang="en-US" sz="2400" u="none" cap="none" strike="noStrike">
                <a:solidFill>
                  <a:srgbClr val="000000"/>
                </a:solidFill>
                <a:latin typeface="Verdana"/>
                <a:ea typeface="Verdana"/>
                <a:cs typeface="Verdana"/>
                <a:sym typeface="Verdana"/>
              </a:rPr>
              <a:t>Récolter plus de données au niveau mondial </a:t>
            </a:r>
            <a:endParaRPr sz="1000">
              <a:latin typeface="Verdana"/>
              <a:ea typeface="Verdana"/>
              <a:cs typeface="Verdana"/>
              <a:sym typeface="Verdana"/>
            </a:endParaRPr>
          </a:p>
          <a:p>
            <a:pPr indent="-341630" lvl="1" marL="734059" marR="0" rtl="0" algn="l">
              <a:lnSpc>
                <a:spcPct val="169964"/>
              </a:lnSpc>
              <a:spcBef>
                <a:spcPts val="0"/>
              </a:spcBef>
              <a:spcAft>
                <a:spcPts val="0"/>
              </a:spcAft>
              <a:buClr>
                <a:srgbClr val="000000"/>
              </a:buClr>
              <a:buSzPts val="2400"/>
              <a:buFont typeface="Verdana"/>
              <a:buChar char="•"/>
            </a:pPr>
            <a:r>
              <a:rPr i="0" lang="en-US" sz="2400" u="none" cap="none" strike="noStrike">
                <a:solidFill>
                  <a:srgbClr val="000000"/>
                </a:solidFill>
                <a:latin typeface="Verdana"/>
                <a:ea typeface="Verdana"/>
                <a:cs typeface="Verdana"/>
                <a:sym typeface="Verdana"/>
              </a:rPr>
              <a:t>Plus d’informations sur les pays en développement</a:t>
            </a:r>
            <a:endParaRPr sz="1000">
              <a:latin typeface="Verdana"/>
              <a:ea typeface="Verdana"/>
              <a:cs typeface="Verdana"/>
              <a:sym typeface="Verdana"/>
            </a:endParaRPr>
          </a:p>
          <a:p>
            <a:pPr indent="-341630" lvl="1" marL="734059" marR="0" rtl="0" algn="l">
              <a:lnSpc>
                <a:spcPct val="169964"/>
              </a:lnSpc>
              <a:spcBef>
                <a:spcPts val="0"/>
              </a:spcBef>
              <a:spcAft>
                <a:spcPts val="0"/>
              </a:spcAft>
              <a:buClr>
                <a:srgbClr val="000000"/>
              </a:buClr>
              <a:buSzPts val="2400"/>
              <a:buFont typeface="Verdana"/>
              <a:buChar char="•"/>
            </a:pPr>
            <a:r>
              <a:rPr i="0" lang="en-US" sz="2400" u="none" cap="none" strike="noStrike">
                <a:solidFill>
                  <a:srgbClr val="000000"/>
                </a:solidFill>
                <a:latin typeface="Verdana"/>
                <a:ea typeface="Verdana"/>
                <a:cs typeface="Verdana"/>
                <a:sym typeface="Verdana"/>
              </a:rPr>
              <a:t>Cluster</a:t>
            </a:r>
            <a:r>
              <a:rPr lang="en-US" sz="2400">
                <a:latin typeface="Verdana"/>
                <a:ea typeface="Verdana"/>
                <a:cs typeface="Verdana"/>
                <a:sym typeface="Verdana"/>
              </a:rPr>
              <a:t>isation plus fine</a:t>
            </a:r>
            <a:endParaRPr sz="1000">
              <a:latin typeface="Verdana"/>
              <a:ea typeface="Verdana"/>
              <a:cs typeface="Verdana"/>
              <a:sym typeface="Verdana"/>
            </a:endParaRPr>
          </a:p>
          <a:p>
            <a:pPr indent="-341630" lvl="1" marL="734059" marR="0" rtl="0" algn="l">
              <a:lnSpc>
                <a:spcPct val="169964"/>
              </a:lnSpc>
              <a:spcBef>
                <a:spcPts val="0"/>
              </a:spcBef>
              <a:spcAft>
                <a:spcPts val="0"/>
              </a:spcAft>
              <a:buClr>
                <a:srgbClr val="000000"/>
              </a:buClr>
              <a:buSzPts val="2400"/>
              <a:buFont typeface="Verdana"/>
              <a:buChar char="•"/>
            </a:pPr>
            <a:r>
              <a:rPr i="0" lang="en-US" sz="2400" u="none" cap="none" strike="noStrike">
                <a:solidFill>
                  <a:srgbClr val="000000"/>
                </a:solidFill>
                <a:latin typeface="Verdana"/>
                <a:ea typeface="Verdana"/>
                <a:cs typeface="Verdana"/>
                <a:sym typeface="Verdana"/>
              </a:rPr>
              <a:t>Revoir la période </a:t>
            </a:r>
            <a:endParaRPr sz="1000">
              <a:latin typeface="Verdana"/>
              <a:ea typeface="Verdana"/>
              <a:cs typeface="Verdana"/>
              <a:sym typeface="Verdana"/>
            </a:endParaRPr>
          </a:p>
          <a:p>
            <a:pPr indent="-341630" lvl="1" marL="734059" marR="0" rtl="0" algn="l">
              <a:lnSpc>
                <a:spcPct val="169964"/>
              </a:lnSpc>
              <a:spcBef>
                <a:spcPts val="0"/>
              </a:spcBef>
              <a:spcAft>
                <a:spcPts val="0"/>
              </a:spcAft>
              <a:buClr>
                <a:srgbClr val="000000"/>
              </a:buClr>
              <a:buSzPts val="2400"/>
              <a:buFont typeface="Verdana"/>
              <a:buChar char="•"/>
            </a:pPr>
            <a:r>
              <a:rPr i="0" lang="en-US" sz="2400" u="none" cap="none" strike="noStrike">
                <a:solidFill>
                  <a:srgbClr val="000000"/>
                </a:solidFill>
                <a:latin typeface="Verdana"/>
                <a:ea typeface="Verdana"/>
                <a:cs typeface="Verdana"/>
                <a:sym typeface="Verdana"/>
              </a:rPr>
              <a:t>Investissements du secteur privé</a:t>
            </a:r>
            <a:endParaRPr sz="1000">
              <a:latin typeface="Verdana"/>
              <a:ea typeface="Verdana"/>
              <a:cs typeface="Verdana"/>
              <a:sym typeface="Verdana"/>
            </a:endParaRPr>
          </a:p>
          <a:p>
            <a:pPr indent="0" lvl="0" marL="0" marR="0" rtl="0" algn="ctr">
              <a:lnSpc>
                <a:spcPct val="169964"/>
              </a:lnSpc>
              <a:spcBef>
                <a:spcPts val="0"/>
              </a:spcBef>
              <a:spcAft>
                <a:spcPts val="0"/>
              </a:spcAft>
              <a:buNone/>
            </a:pPr>
            <a:r>
              <a:t/>
            </a:r>
            <a:endParaRPr sz="2400">
              <a:solidFill>
                <a:srgbClr val="000000"/>
              </a:solidFill>
              <a:latin typeface="Verdana"/>
              <a:ea typeface="Verdana"/>
              <a:cs typeface="Verdana"/>
              <a:sym typeface="Verdana"/>
            </a:endParaRPr>
          </a:p>
        </p:txBody>
      </p:sp>
      <p:sp>
        <p:nvSpPr>
          <p:cNvPr id="786" name="Google Shape;786;p32"/>
          <p:cNvSpPr txBox="1"/>
          <p:nvPr/>
        </p:nvSpPr>
        <p:spPr>
          <a:xfrm>
            <a:off x="7426195" y="897433"/>
            <a:ext cx="7656000" cy="507600"/>
          </a:xfrm>
          <a:prstGeom prst="rect">
            <a:avLst/>
          </a:prstGeom>
          <a:noFill/>
          <a:ln>
            <a:noFill/>
          </a:ln>
        </p:spPr>
        <p:txBody>
          <a:bodyPr anchorCtr="0" anchor="t" bIns="0" lIns="0" spcFirstLastPara="1" rIns="0" wrap="square" tIns="0">
            <a:spAutoFit/>
          </a:bodyPr>
          <a:lstStyle/>
          <a:p>
            <a:pPr indent="0" lvl="0" marL="0" marR="0" rtl="0" algn="l">
              <a:lnSpc>
                <a:spcPct val="123984"/>
              </a:lnSpc>
              <a:spcBef>
                <a:spcPts val="0"/>
              </a:spcBef>
              <a:spcAft>
                <a:spcPts val="0"/>
              </a:spcAft>
              <a:buNone/>
            </a:pPr>
            <a:r>
              <a:rPr lang="en-US" sz="3298">
                <a:solidFill>
                  <a:srgbClr val="647B54"/>
                </a:solidFill>
                <a:latin typeface="Yeseva One"/>
                <a:ea typeface="Yeseva One"/>
                <a:cs typeface="Yeseva One"/>
                <a:sym typeface="Yeseva One"/>
              </a:rPr>
              <a:t>POUR ALLER PLUS LOIN</a:t>
            </a:r>
            <a:endParaRPr/>
          </a:p>
        </p:txBody>
      </p:sp>
      <p:sp>
        <p:nvSpPr>
          <p:cNvPr id="787" name="Google Shape;787;p32"/>
          <p:cNvSpPr txBox="1"/>
          <p:nvPr/>
        </p:nvSpPr>
        <p:spPr>
          <a:xfrm>
            <a:off x="7430420" y="5652649"/>
            <a:ext cx="9201300" cy="507600"/>
          </a:xfrm>
          <a:prstGeom prst="rect">
            <a:avLst/>
          </a:prstGeom>
          <a:noFill/>
          <a:ln>
            <a:noFill/>
          </a:ln>
        </p:spPr>
        <p:txBody>
          <a:bodyPr anchorCtr="0" anchor="t" bIns="0" lIns="0" spcFirstLastPara="1" rIns="0" wrap="square" tIns="0">
            <a:spAutoFit/>
          </a:bodyPr>
          <a:lstStyle/>
          <a:p>
            <a:pPr indent="0" lvl="0" marL="0" marR="0" rtl="0" algn="l">
              <a:lnSpc>
                <a:spcPct val="123984"/>
              </a:lnSpc>
              <a:spcBef>
                <a:spcPts val="0"/>
              </a:spcBef>
              <a:spcAft>
                <a:spcPts val="0"/>
              </a:spcAft>
              <a:buNone/>
            </a:pPr>
            <a:r>
              <a:rPr lang="en-US" sz="3298">
                <a:solidFill>
                  <a:srgbClr val="647B54"/>
                </a:solidFill>
                <a:latin typeface="Yeseva One"/>
                <a:ea typeface="Yeseva One"/>
                <a:cs typeface="Yeseva One"/>
                <a:sym typeface="Yeseva One"/>
              </a:rPr>
              <a:t>QUESTIONS POUR ALLER PLUS LOIN : </a:t>
            </a:r>
            <a:endParaRPr/>
          </a:p>
        </p:txBody>
      </p:sp>
      <p:sp>
        <p:nvSpPr>
          <p:cNvPr id="788" name="Google Shape;788;p32"/>
          <p:cNvSpPr txBox="1"/>
          <p:nvPr/>
        </p:nvSpPr>
        <p:spPr>
          <a:xfrm>
            <a:off x="6938438" y="6448950"/>
            <a:ext cx="11353800" cy="2973300"/>
          </a:xfrm>
          <a:prstGeom prst="rect">
            <a:avLst/>
          </a:prstGeom>
          <a:noFill/>
          <a:ln>
            <a:noFill/>
          </a:ln>
        </p:spPr>
        <p:txBody>
          <a:bodyPr anchorCtr="0" anchor="t" bIns="45700" lIns="91425" spcFirstLastPara="1" rIns="91425" wrap="square" tIns="45700">
            <a:spAutoFit/>
          </a:bodyPr>
          <a:lstStyle/>
          <a:p>
            <a:pPr indent="-341630" lvl="1" marL="734059" marR="0" rtl="0" algn="l">
              <a:lnSpc>
                <a:spcPct val="169964"/>
              </a:lnSpc>
              <a:spcBef>
                <a:spcPts val="0"/>
              </a:spcBef>
              <a:spcAft>
                <a:spcPts val="0"/>
              </a:spcAft>
              <a:buClr>
                <a:srgbClr val="000000"/>
              </a:buClr>
              <a:buSzPts val="2400"/>
              <a:buFont typeface="Verdana"/>
              <a:buChar char="•"/>
            </a:pPr>
            <a:r>
              <a:rPr i="0" lang="en-US" sz="2400" u="none" cap="none" strike="noStrike">
                <a:solidFill>
                  <a:srgbClr val="000000"/>
                </a:solidFill>
                <a:latin typeface="Verdana"/>
                <a:ea typeface="Verdana"/>
                <a:cs typeface="Verdana"/>
                <a:sym typeface="Verdana"/>
              </a:rPr>
              <a:t>Les pays en développement passent ils directement au renouvelable ? </a:t>
            </a:r>
            <a:endParaRPr sz="1000">
              <a:latin typeface="Verdana"/>
              <a:ea typeface="Verdana"/>
              <a:cs typeface="Verdana"/>
              <a:sym typeface="Verdana"/>
            </a:endParaRPr>
          </a:p>
          <a:p>
            <a:pPr indent="-341630" lvl="1" marL="734059" marR="0" rtl="0" algn="l">
              <a:lnSpc>
                <a:spcPct val="169964"/>
              </a:lnSpc>
              <a:spcBef>
                <a:spcPts val="0"/>
              </a:spcBef>
              <a:spcAft>
                <a:spcPts val="0"/>
              </a:spcAft>
              <a:buClr>
                <a:srgbClr val="000000"/>
              </a:buClr>
              <a:buSzPts val="2400"/>
              <a:buFont typeface="Verdana"/>
              <a:buChar char="•"/>
            </a:pPr>
            <a:r>
              <a:rPr i="0" lang="en-US" sz="2400" u="none" cap="none" strike="noStrike">
                <a:solidFill>
                  <a:srgbClr val="000000"/>
                </a:solidFill>
                <a:latin typeface="Verdana"/>
                <a:ea typeface="Verdana"/>
                <a:cs typeface="Verdana"/>
                <a:sym typeface="Verdana"/>
              </a:rPr>
              <a:t>Est-ce qu'il existe des variations de focus en ER selon l'actualité ? </a:t>
            </a:r>
            <a:endParaRPr sz="1000">
              <a:latin typeface="Verdana"/>
              <a:ea typeface="Verdana"/>
              <a:cs typeface="Verdana"/>
              <a:sym typeface="Verdana"/>
            </a:endParaRPr>
          </a:p>
          <a:p>
            <a:pPr indent="-341630" lvl="1" marL="734059" marR="0" rtl="0" algn="l">
              <a:lnSpc>
                <a:spcPct val="169964"/>
              </a:lnSpc>
              <a:spcBef>
                <a:spcPts val="0"/>
              </a:spcBef>
              <a:spcAft>
                <a:spcPts val="0"/>
              </a:spcAft>
              <a:buClr>
                <a:srgbClr val="000000"/>
              </a:buClr>
              <a:buSzPts val="2400"/>
              <a:buFont typeface="Verdana"/>
              <a:buChar char="•"/>
            </a:pPr>
            <a:r>
              <a:rPr i="0" lang="en-US" sz="2400" u="none" cap="none" strike="noStrike">
                <a:solidFill>
                  <a:srgbClr val="000000"/>
                </a:solidFill>
                <a:latin typeface="Verdana"/>
                <a:ea typeface="Verdana"/>
                <a:cs typeface="Verdana"/>
                <a:sym typeface="Verdana"/>
              </a:rPr>
              <a:t>Quel est le rôle du secteur privé dans le développement en ER et les prises de positions politiques ? </a:t>
            </a:r>
            <a:endParaRPr i="0" u="none" cap="none" strike="noStrike">
              <a:solidFill>
                <a:schemeClr val="dk1"/>
              </a:solidFill>
              <a:latin typeface="Verdana"/>
              <a:ea typeface="Verdana"/>
              <a:cs typeface="Verdana"/>
              <a:sym typeface="Verdan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grpSp>
        <p:nvGrpSpPr>
          <p:cNvPr id="793" name="Google Shape;793;p33"/>
          <p:cNvGrpSpPr/>
          <p:nvPr/>
        </p:nvGrpSpPr>
        <p:grpSpPr>
          <a:xfrm>
            <a:off x="0" y="-144661"/>
            <a:ext cx="18288000" cy="10431661"/>
            <a:chOff x="0" y="-38100"/>
            <a:chExt cx="4816593" cy="2747433"/>
          </a:xfrm>
        </p:grpSpPr>
        <p:sp>
          <p:nvSpPr>
            <p:cNvPr id="794" name="Google Shape;794;p33"/>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 name="Google Shape;795;p33"/>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96" name="Google Shape;796;p33"/>
          <p:cNvSpPr/>
          <p:nvPr/>
        </p:nvSpPr>
        <p:spPr>
          <a:xfrm>
            <a:off x="8154066" y="6819900"/>
            <a:ext cx="1979867" cy="219067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97" name="Google Shape;797;p33"/>
          <p:cNvPicPr preferRelativeResize="0"/>
          <p:nvPr/>
        </p:nvPicPr>
        <p:blipFill rotWithShape="1">
          <a:blip r:embed="rId4">
            <a:alphaModFix/>
          </a:blip>
          <a:srcRect b="68671" l="27960" r="28263" t="11385"/>
          <a:stretch/>
        </p:blipFill>
        <p:spPr>
          <a:xfrm>
            <a:off x="3522069" y="3107231"/>
            <a:ext cx="11244709" cy="2796108"/>
          </a:xfrm>
          <a:custGeom>
            <a:rect b="b" l="l" r="r" t="t"/>
            <a:pathLst>
              <a:path extrusionOk="0" h="2796108" w="11244709">
                <a:moveTo>
                  <a:pt x="6301234" y="511597"/>
                </a:moveTo>
                <a:lnTo>
                  <a:pt x="6301234" y="1246435"/>
                </a:lnTo>
                <a:lnTo>
                  <a:pt x="6487268" y="1246435"/>
                </a:lnTo>
                <a:cubicBezTo>
                  <a:pt x="6669583" y="1246435"/>
                  <a:pt x="6804149" y="1216050"/>
                  <a:pt x="6890965" y="1155278"/>
                </a:cubicBezTo>
                <a:cubicBezTo>
                  <a:pt x="6977781" y="1094506"/>
                  <a:pt x="7021190" y="999009"/>
                  <a:pt x="7021190" y="868784"/>
                </a:cubicBezTo>
                <a:cubicBezTo>
                  <a:pt x="7021190" y="739800"/>
                  <a:pt x="6976851" y="648022"/>
                  <a:pt x="6888174" y="593452"/>
                </a:cubicBezTo>
                <a:cubicBezTo>
                  <a:pt x="6799498" y="538882"/>
                  <a:pt x="6662142" y="511597"/>
                  <a:pt x="6476106" y="511597"/>
                </a:cubicBezTo>
                <a:close/>
                <a:moveTo>
                  <a:pt x="10668000" y="39067"/>
                </a:moveTo>
                <a:lnTo>
                  <a:pt x="11244709" y="39067"/>
                </a:lnTo>
                <a:lnTo>
                  <a:pt x="11244709" y="2758902"/>
                </a:lnTo>
                <a:lnTo>
                  <a:pt x="10668000" y="2758902"/>
                </a:lnTo>
                <a:close/>
                <a:moveTo>
                  <a:pt x="5724524" y="39067"/>
                </a:moveTo>
                <a:lnTo>
                  <a:pt x="6517034" y="39067"/>
                </a:lnTo>
                <a:cubicBezTo>
                  <a:pt x="6886624" y="39067"/>
                  <a:pt x="7160096" y="106350"/>
                  <a:pt x="7337450" y="240915"/>
                </a:cubicBezTo>
                <a:cubicBezTo>
                  <a:pt x="7514804" y="375481"/>
                  <a:pt x="7603480" y="579809"/>
                  <a:pt x="7603480" y="853901"/>
                </a:cubicBezTo>
                <a:cubicBezTo>
                  <a:pt x="7603480" y="1013892"/>
                  <a:pt x="7559451" y="1156208"/>
                  <a:pt x="7471394" y="1280853"/>
                </a:cubicBezTo>
                <a:cubicBezTo>
                  <a:pt x="7383338" y="1405495"/>
                  <a:pt x="7258694" y="1503164"/>
                  <a:pt x="7097464" y="1573858"/>
                </a:cubicBezTo>
                <a:cubicBezTo>
                  <a:pt x="7506742" y="2185293"/>
                  <a:pt x="7773392" y="2580307"/>
                  <a:pt x="7897415" y="2758902"/>
                </a:cubicBezTo>
                <a:lnTo>
                  <a:pt x="7257454" y="2758902"/>
                </a:lnTo>
                <a:lnTo>
                  <a:pt x="6608192" y="1715245"/>
                </a:lnTo>
                <a:lnTo>
                  <a:pt x="6301234" y="1715245"/>
                </a:lnTo>
                <a:lnTo>
                  <a:pt x="6301234" y="2758902"/>
                </a:lnTo>
                <a:lnTo>
                  <a:pt x="5724524" y="2758902"/>
                </a:lnTo>
                <a:close/>
                <a:moveTo>
                  <a:pt x="3590925" y="39067"/>
                </a:moveTo>
                <a:lnTo>
                  <a:pt x="5157340" y="39067"/>
                </a:lnTo>
                <a:lnTo>
                  <a:pt x="5157340" y="511597"/>
                </a:lnTo>
                <a:lnTo>
                  <a:pt x="4167634" y="511597"/>
                </a:lnTo>
                <a:lnTo>
                  <a:pt x="4167634" y="1108769"/>
                </a:lnTo>
                <a:lnTo>
                  <a:pt x="5088508" y="1108769"/>
                </a:lnTo>
                <a:lnTo>
                  <a:pt x="5088508" y="1581299"/>
                </a:lnTo>
                <a:lnTo>
                  <a:pt x="4167634" y="1581299"/>
                </a:lnTo>
                <a:lnTo>
                  <a:pt x="4167634" y="2282652"/>
                </a:lnTo>
                <a:lnTo>
                  <a:pt x="5157340" y="2282652"/>
                </a:lnTo>
                <a:lnTo>
                  <a:pt x="5157340" y="2758902"/>
                </a:lnTo>
                <a:lnTo>
                  <a:pt x="3590925" y="2758902"/>
                </a:lnTo>
                <a:close/>
                <a:moveTo>
                  <a:pt x="0" y="39067"/>
                </a:moveTo>
                <a:lnTo>
                  <a:pt x="785069" y="39067"/>
                </a:lnTo>
                <a:lnTo>
                  <a:pt x="1428750" y="2118941"/>
                </a:lnTo>
                <a:lnTo>
                  <a:pt x="1439912" y="2118941"/>
                </a:lnTo>
                <a:lnTo>
                  <a:pt x="2122662" y="39067"/>
                </a:lnTo>
                <a:lnTo>
                  <a:pt x="2907729" y="39067"/>
                </a:lnTo>
                <a:lnTo>
                  <a:pt x="2907729" y="2758902"/>
                </a:lnTo>
                <a:lnTo>
                  <a:pt x="2370088" y="2758902"/>
                </a:lnTo>
                <a:lnTo>
                  <a:pt x="2370088" y="1471538"/>
                </a:lnTo>
                <a:cubicBezTo>
                  <a:pt x="2370088" y="1410766"/>
                  <a:pt x="2371018" y="1340693"/>
                  <a:pt x="2372878" y="1261319"/>
                </a:cubicBezTo>
                <a:cubicBezTo>
                  <a:pt x="2374739" y="1181944"/>
                  <a:pt x="2383110" y="971104"/>
                  <a:pt x="2397993" y="628799"/>
                </a:cubicBezTo>
                <a:lnTo>
                  <a:pt x="2381250" y="628799"/>
                </a:lnTo>
                <a:lnTo>
                  <a:pt x="1679898" y="2758902"/>
                </a:lnTo>
                <a:lnTo>
                  <a:pt x="1151558" y="2758902"/>
                </a:lnTo>
                <a:lnTo>
                  <a:pt x="496714" y="625078"/>
                </a:lnTo>
                <a:lnTo>
                  <a:pt x="479971" y="625078"/>
                </a:lnTo>
                <a:cubicBezTo>
                  <a:pt x="503535" y="1059160"/>
                  <a:pt x="515318" y="1348755"/>
                  <a:pt x="515318" y="1493862"/>
                </a:cubicBezTo>
                <a:lnTo>
                  <a:pt x="515318" y="2758902"/>
                </a:lnTo>
                <a:lnTo>
                  <a:pt x="0" y="2758902"/>
                </a:lnTo>
                <a:close/>
                <a:moveTo>
                  <a:pt x="9394402" y="0"/>
                </a:moveTo>
                <a:cubicBezTo>
                  <a:pt x="9658573" y="0"/>
                  <a:pt x="9923983" y="63872"/>
                  <a:pt x="10190633" y="191616"/>
                </a:cubicBezTo>
                <a:lnTo>
                  <a:pt x="10004598" y="660425"/>
                </a:lnTo>
                <a:cubicBezTo>
                  <a:pt x="9902899" y="612056"/>
                  <a:pt x="9800579" y="569888"/>
                  <a:pt x="9697640" y="533921"/>
                </a:cubicBezTo>
                <a:cubicBezTo>
                  <a:pt x="9594701" y="497954"/>
                  <a:pt x="9493621" y="479971"/>
                  <a:pt x="9394402" y="479971"/>
                </a:cubicBezTo>
                <a:cubicBezTo>
                  <a:pt x="9177362" y="479971"/>
                  <a:pt x="9009310" y="561516"/>
                  <a:pt x="8890247" y="724607"/>
                </a:cubicBezTo>
                <a:cubicBezTo>
                  <a:pt x="8771185" y="887698"/>
                  <a:pt x="8711653" y="1114971"/>
                  <a:pt x="8711653" y="1406426"/>
                </a:cubicBezTo>
                <a:cubicBezTo>
                  <a:pt x="8711653" y="2012900"/>
                  <a:pt x="8939237" y="2316137"/>
                  <a:pt x="9394402" y="2316137"/>
                </a:cubicBezTo>
                <a:cubicBezTo>
                  <a:pt x="9585399" y="2316137"/>
                  <a:pt x="9816703" y="2268388"/>
                  <a:pt x="10088314" y="2172891"/>
                </a:cubicBezTo>
                <a:lnTo>
                  <a:pt x="10088314" y="2656582"/>
                </a:lnTo>
                <a:cubicBezTo>
                  <a:pt x="9865072" y="2749600"/>
                  <a:pt x="9615785" y="2796108"/>
                  <a:pt x="9340452" y="2796108"/>
                </a:cubicBezTo>
                <a:cubicBezTo>
                  <a:pt x="8944818" y="2796108"/>
                  <a:pt x="8642201" y="2676115"/>
                  <a:pt x="8432601" y="2436130"/>
                </a:cubicBezTo>
                <a:cubicBezTo>
                  <a:pt x="8223002" y="2196145"/>
                  <a:pt x="8118201" y="1851670"/>
                  <a:pt x="8118201" y="1402705"/>
                </a:cubicBezTo>
                <a:cubicBezTo>
                  <a:pt x="8118201" y="1119931"/>
                  <a:pt x="8169672" y="872195"/>
                  <a:pt x="8272610" y="659495"/>
                </a:cubicBezTo>
                <a:cubicBezTo>
                  <a:pt x="8375551" y="446794"/>
                  <a:pt x="8523449" y="283704"/>
                  <a:pt x="8716304" y="170222"/>
                </a:cubicBezTo>
                <a:cubicBezTo>
                  <a:pt x="8909162" y="56741"/>
                  <a:pt x="9135194" y="0"/>
                  <a:pt x="9394402" y="0"/>
                </a:cubicBezTo>
                <a:close/>
              </a:path>
            </a:pathLst>
          </a:cu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4"/>
          <p:cNvSpPr/>
          <p:nvPr/>
        </p:nvSpPr>
        <p:spPr>
          <a:xfrm>
            <a:off x="0" y="-17955"/>
            <a:ext cx="18359941" cy="4901243"/>
          </a:xfrm>
          <a:custGeom>
            <a:rect b="b" l="l" r="r" t="t"/>
            <a:pathLst>
              <a:path extrusionOk="0" h="550231" w="3052935">
                <a:moveTo>
                  <a:pt x="0" y="0"/>
                </a:moveTo>
                <a:lnTo>
                  <a:pt x="3052935" y="0"/>
                </a:lnTo>
                <a:lnTo>
                  <a:pt x="3052935" y="550231"/>
                </a:lnTo>
                <a:lnTo>
                  <a:pt x="0" y="550231"/>
                </a:lnTo>
                <a:close/>
              </a:path>
            </a:pathLst>
          </a:custGeom>
          <a:blipFill rotWithShape="1">
            <a:blip r:embed="rId3">
              <a:alphaModFix/>
            </a:blip>
            <a:stretch>
              <a:fillRect b="-64951" l="0" r="-4045" t="-94708"/>
            </a:stretch>
          </a:blip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4"/>
          <p:cNvSpPr txBox="1"/>
          <p:nvPr/>
        </p:nvSpPr>
        <p:spPr>
          <a:xfrm>
            <a:off x="2147062" y="762000"/>
            <a:ext cx="6029632"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chemeClr val="lt1"/>
                </a:solidFill>
                <a:latin typeface="Yeseva One"/>
                <a:ea typeface="Yeseva One"/>
                <a:cs typeface="Yeseva One"/>
                <a:sym typeface="Yeseva One"/>
              </a:rPr>
              <a:t>Indicateurs</a:t>
            </a:r>
            <a:endParaRPr/>
          </a:p>
        </p:txBody>
      </p:sp>
      <p:sp>
        <p:nvSpPr>
          <p:cNvPr id="142" name="Google Shape;142;p4"/>
          <p:cNvSpPr/>
          <p:nvPr/>
        </p:nvSpPr>
        <p:spPr>
          <a:xfrm>
            <a:off x="1310222" y="77746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4"/>
          <p:cNvSpPr/>
          <p:nvPr/>
        </p:nvSpPr>
        <p:spPr>
          <a:xfrm>
            <a:off x="427475" y="4993713"/>
            <a:ext cx="8487925" cy="5067934"/>
          </a:xfrm>
          <a:custGeom>
            <a:rect b="b" l="l" r="r" t="t"/>
            <a:pathLst>
              <a:path extrusionOk="0" h="1254111" w="3746594">
                <a:moveTo>
                  <a:pt x="0" y="0"/>
                </a:moveTo>
                <a:lnTo>
                  <a:pt x="3746594" y="0"/>
                </a:lnTo>
                <a:lnTo>
                  <a:pt x="3746594" y="1254111"/>
                </a:lnTo>
                <a:lnTo>
                  <a:pt x="0" y="1254111"/>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 name="Google Shape;144;p4"/>
          <p:cNvSpPr txBox="1"/>
          <p:nvPr/>
        </p:nvSpPr>
        <p:spPr>
          <a:xfrm>
            <a:off x="427475" y="4849052"/>
            <a:ext cx="8487925" cy="49063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sp>
        <p:nvSpPr>
          <p:cNvPr id="145" name="Google Shape;145;p4"/>
          <p:cNvSpPr/>
          <p:nvPr/>
        </p:nvSpPr>
        <p:spPr>
          <a:xfrm>
            <a:off x="1942137" y="4317556"/>
            <a:ext cx="5458601" cy="901785"/>
          </a:xfrm>
          <a:prstGeom prst="round2DiagRect">
            <a:avLst>
              <a:gd fmla="val 16667" name="adj1"/>
              <a:gd fmla="val 0" name="adj2"/>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4"/>
          <p:cNvSpPr txBox="1"/>
          <p:nvPr/>
        </p:nvSpPr>
        <p:spPr>
          <a:xfrm>
            <a:off x="1863675" y="6900550"/>
            <a:ext cx="6596400" cy="815100"/>
          </a:xfrm>
          <a:prstGeom prst="rect">
            <a:avLst/>
          </a:prstGeom>
          <a:noFill/>
          <a:ln>
            <a:noFill/>
          </a:ln>
        </p:spPr>
        <p:txBody>
          <a:bodyPr anchorCtr="0" anchor="t" bIns="0" lIns="0" spcFirstLastPara="1" rIns="0" wrap="square" tIns="0">
            <a:spAutoFit/>
          </a:bodyPr>
          <a:lstStyle/>
          <a:p>
            <a:pPr indent="0" lvl="0" marL="0" marR="0" rtl="0" algn="l">
              <a:lnSpc>
                <a:spcPct val="140681"/>
              </a:lnSpc>
              <a:spcBef>
                <a:spcPts val="0"/>
              </a:spcBef>
              <a:spcAft>
                <a:spcPts val="0"/>
              </a:spcAft>
              <a:buNone/>
            </a:pPr>
            <a:r>
              <a:rPr lang="en-US" sz="2200">
                <a:solidFill>
                  <a:srgbClr val="FFFFFF"/>
                </a:solidFill>
                <a:latin typeface="Verdana"/>
                <a:ea typeface="Verdana"/>
                <a:cs typeface="Verdana"/>
                <a:sym typeface="Verdana"/>
              </a:rPr>
              <a:t>Budgets d’investissement en énergie depuis 1998 d’une trentaine de pays.</a:t>
            </a:r>
            <a:endParaRPr>
              <a:latin typeface="Verdana"/>
              <a:ea typeface="Verdana"/>
              <a:cs typeface="Verdana"/>
              <a:sym typeface="Verdana"/>
            </a:endParaRPr>
          </a:p>
        </p:txBody>
      </p:sp>
      <p:pic>
        <p:nvPicPr>
          <p:cNvPr id="147" name="Google Shape;147;p4"/>
          <p:cNvPicPr preferRelativeResize="0"/>
          <p:nvPr/>
        </p:nvPicPr>
        <p:blipFill rotWithShape="1">
          <a:blip r:embed="rId5">
            <a:alphaModFix/>
          </a:blip>
          <a:srcRect b="0" l="0" r="0" t="0"/>
          <a:stretch/>
        </p:blipFill>
        <p:spPr>
          <a:xfrm>
            <a:off x="914691" y="6961544"/>
            <a:ext cx="695963" cy="695963"/>
          </a:xfrm>
          <a:prstGeom prst="rect">
            <a:avLst/>
          </a:prstGeom>
          <a:noFill/>
          <a:ln>
            <a:noFill/>
          </a:ln>
        </p:spPr>
      </p:pic>
      <p:sp>
        <p:nvSpPr>
          <p:cNvPr id="148" name="Google Shape;148;p4"/>
          <p:cNvSpPr txBox="1"/>
          <p:nvPr/>
        </p:nvSpPr>
        <p:spPr>
          <a:xfrm>
            <a:off x="309735" y="5714925"/>
            <a:ext cx="8723400" cy="415500"/>
          </a:xfrm>
          <a:prstGeom prst="rect">
            <a:avLst/>
          </a:prstGeom>
          <a:noFill/>
          <a:ln>
            <a:noFill/>
          </a:ln>
        </p:spPr>
        <p:txBody>
          <a:bodyPr anchorCtr="0" anchor="t" bIns="0" lIns="0" spcFirstLastPara="1" rIns="0" wrap="square" tIns="0">
            <a:spAutoFit/>
          </a:bodyPr>
          <a:lstStyle/>
          <a:p>
            <a:pPr indent="0" lvl="0" marL="0" marR="0" rtl="0" algn="ctr">
              <a:lnSpc>
                <a:spcPct val="237625"/>
              </a:lnSpc>
              <a:spcBef>
                <a:spcPts val="0"/>
              </a:spcBef>
              <a:spcAft>
                <a:spcPts val="0"/>
              </a:spcAft>
              <a:buNone/>
            </a:pPr>
            <a:r>
              <a:rPr b="1" lang="en-US" sz="2700">
                <a:solidFill>
                  <a:srgbClr val="FFFFFF"/>
                </a:solidFill>
                <a:latin typeface="Yeseva One"/>
                <a:ea typeface="Yeseva One"/>
                <a:cs typeface="Yeseva One"/>
                <a:sym typeface="Yeseva One"/>
              </a:rPr>
              <a:t>VERS DES SOURCES D’ÉNERGIE PLUS VERTES ?</a:t>
            </a:r>
            <a:endParaRPr sz="1700">
              <a:latin typeface="Yeseva One"/>
              <a:ea typeface="Yeseva One"/>
              <a:cs typeface="Yeseva One"/>
              <a:sym typeface="Yeseva One"/>
            </a:endParaRPr>
          </a:p>
        </p:txBody>
      </p:sp>
      <p:sp>
        <p:nvSpPr>
          <p:cNvPr id="149" name="Google Shape;149;p4"/>
          <p:cNvSpPr txBox="1"/>
          <p:nvPr/>
        </p:nvSpPr>
        <p:spPr>
          <a:xfrm>
            <a:off x="1305954" y="1943100"/>
            <a:ext cx="11768532" cy="901785"/>
          </a:xfrm>
          <a:prstGeom prst="rect">
            <a:avLst/>
          </a:prstGeom>
          <a:noFill/>
          <a:ln>
            <a:noFill/>
          </a:ln>
        </p:spPr>
        <p:txBody>
          <a:bodyPr anchorCtr="0" anchor="t" bIns="0" lIns="0" spcFirstLastPara="1" rIns="0" wrap="square" tIns="0">
            <a:spAutoFit/>
          </a:bodyPr>
          <a:lstStyle/>
          <a:p>
            <a:pPr indent="0" lvl="0" marL="0" marR="0" rtl="0" algn="l">
              <a:lnSpc>
                <a:spcPct val="123990"/>
              </a:lnSpc>
              <a:spcBef>
                <a:spcPts val="0"/>
              </a:spcBef>
              <a:spcAft>
                <a:spcPts val="0"/>
              </a:spcAft>
              <a:buNone/>
            </a:pPr>
            <a:r>
              <a:rPr lang="en-US" sz="5944">
                <a:solidFill>
                  <a:srgbClr val="FFFFFF"/>
                </a:solidFill>
                <a:latin typeface="Yeseva One"/>
                <a:ea typeface="Yeseva One"/>
                <a:cs typeface="Yeseva One"/>
                <a:sym typeface="Yeseva One"/>
              </a:rPr>
              <a:t>SOURCES D’ANALYSE </a:t>
            </a:r>
            <a:endParaRPr/>
          </a:p>
        </p:txBody>
      </p:sp>
      <p:pic>
        <p:nvPicPr>
          <p:cNvPr descr="IEA - Digitalisation and Energy - Copenhagen Centre on Energy Efficiency" id="150" name="Google Shape;150;p4"/>
          <p:cNvPicPr preferRelativeResize="0"/>
          <p:nvPr/>
        </p:nvPicPr>
        <p:blipFill rotWithShape="1">
          <a:blip r:embed="rId6">
            <a:alphaModFix/>
          </a:blip>
          <a:srcRect b="0" l="0" r="0" t="0"/>
          <a:stretch/>
        </p:blipFill>
        <p:spPr>
          <a:xfrm>
            <a:off x="3858549" y="4317546"/>
            <a:ext cx="1625777" cy="901800"/>
          </a:xfrm>
          <a:prstGeom prst="rect">
            <a:avLst/>
          </a:prstGeom>
          <a:noFill/>
          <a:ln>
            <a:noFill/>
          </a:ln>
        </p:spPr>
      </p:pic>
      <p:sp>
        <p:nvSpPr>
          <p:cNvPr id="151" name="Google Shape;151;p4"/>
          <p:cNvSpPr/>
          <p:nvPr/>
        </p:nvSpPr>
        <p:spPr>
          <a:xfrm>
            <a:off x="9429750" y="4993713"/>
            <a:ext cx="8487925" cy="5067934"/>
          </a:xfrm>
          <a:custGeom>
            <a:rect b="b" l="l" r="r" t="t"/>
            <a:pathLst>
              <a:path extrusionOk="0" h="1254111" w="3746594">
                <a:moveTo>
                  <a:pt x="0" y="0"/>
                </a:moveTo>
                <a:lnTo>
                  <a:pt x="3746594" y="0"/>
                </a:lnTo>
                <a:lnTo>
                  <a:pt x="3746594" y="1254111"/>
                </a:lnTo>
                <a:lnTo>
                  <a:pt x="0" y="1254111"/>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2" name="Google Shape;152;p4"/>
          <p:cNvSpPr txBox="1"/>
          <p:nvPr/>
        </p:nvSpPr>
        <p:spPr>
          <a:xfrm>
            <a:off x="9429750" y="4849052"/>
            <a:ext cx="8487925" cy="49063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sp>
        <p:nvSpPr>
          <p:cNvPr id="153" name="Google Shape;153;p4"/>
          <p:cNvSpPr/>
          <p:nvPr/>
        </p:nvSpPr>
        <p:spPr>
          <a:xfrm>
            <a:off x="10944412" y="4317556"/>
            <a:ext cx="5458601" cy="901785"/>
          </a:xfrm>
          <a:prstGeom prst="round2DiagRect">
            <a:avLst>
              <a:gd fmla="val 16667" name="adj1"/>
              <a:gd fmla="val 0" name="adj2"/>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4"/>
          <p:cNvSpPr txBox="1"/>
          <p:nvPr/>
        </p:nvSpPr>
        <p:spPr>
          <a:xfrm>
            <a:off x="11015950" y="6915850"/>
            <a:ext cx="6596400" cy="1291500"/>
          </a:xfrm>
          <a:prstGeom prst="rect">
            <a:avLst/>
          </a:prstGeom>
          <a:noFill/>
          <a:ln>
            <a:noFill/>
          </a:ln>
        </p:spPr>
        <p:txBody>
          <a:bodyPr anchorCtr="0" anchor="t" bIns="0" lIns="0" spcFirstLastPara="1" rIns="0" wrap="square" tIns="0">
            <a:spAutoFit/>
          </a:bodyPr>
          <a:lstStyle/>
          <a:p>
            <a:pPr indent="0" lvl="0" marL="0" marR="0" rtl="0" algn="l">
              <a:lnSpc>
                <a:spcPct val="140681"/>
              </a:lnSpc>
              <a:spcBef>
                <a:spcPts val="0"/>
              </a:spcBef>
              <a:spcAft>
                <a:spcPts val="0"/>
              </a:spcAft>
              <a:buNone/>
            </a:pPr>
            <a:r>
              <a:rPr lang="en-US" sz="2200">
                <a:solidFill>
                  <a:srgbClr val="FFFFFF"/>
                </a:solidFill>
                <a:latin typeface="Verdana"/>
                <a:ea typeface="Verdana"/>
                <a:cs typeface="Verdana"/>
                <a:sym typeface="Verdana"/>
              </a:rPr>
              <a:t>Évalue</a:t>
            </a:r>
            <a:r>
              <a:rPr lang="en-US" sz="2200">
                <a:solidFill>
                  <a:srgbClr val="FFFFFF"/>
                </a:solidFill>
                <a:latin typeface="Verdana"/>
                <a:ea typeface="Verdana"/>
                <a:cs typeface="Verdana"/>
                <a:sym typeface="Verdana"/>
              </a:rPr>
              <a:t> sur plus de 160 critères la santé et compétitivité des économies mondiales de 2007 à 2017 </a:t>
            </a:r>
            <a:endParaRPr>
              <a:latin typeface="Verdana"/>
              <a:ea typeface="Verdana"/>
              <a:cs typeface="Verdana"/>
              <a:sym typeface="Verdana"/>
            </a:endParaRPr>
          </a:p>
        </p:txBody>
      </p:sp>
      <p:pic>
        <p:nvPicPr>
          <p:cNvPr id="155" name="Google Shape;155;p4"/>
          <p:cNvPicPr preferRelativeResize="0"/>
          <p:nvPr/>
        </p:nvPicPr>
        <p:blipFill rotWithShape="1">
          <a:blip r:embed="rId5">
            <a:alphaModFix/>
          </a:blip>
          <a:srcRect b="0" l="0" r="0" t="0"/>
          <a:stretch/>
        </p:blipFill>
        <p:spPr>
          <a:xfrm>
            <a:off x="10009714" y="6915856"/>
            <a:ext cx="695963" cy="695963"/>
          </a:xfrm>
          <a:prstGeom prst="rect">
            <a:avLst/>
          </a:prstGeom>
          <a:noFill/>
          <a:ln>
            <a:noFill/>
          </a:ln>
        </p:spPr>
      </p:pic>
      <p:sp>
        <p:nvSpPr>
          <p:cNvPr id="156" name="Google Shape;156;p4"/>
          <p:cNvSpPr txBox="1"/>
          <p:nvPr/>
        </p:nvSpPr>
        <p:spPr>
          <a:xfrm>
            <a:off x="11015950" y="8398500"/>
            <a:ext cx="6278400" cy="722400"/>
          </a:xfrm>
          <a:prstGeom prst="rect">
            <a:avLst/>
          </a:prstGeom>
          <a:noFill/>
          <a:ln>
            <a:noFill/>
          </a:ln>
        </p:spPr>
        <p:txBody>
          <a:bodyPr anchorCtr="0" anchor="t" bIns="0" lIns="0" spcFirstLastPara="1" rIns="0" wrap="square" tIns="0">
            <a:spAutoFit/>
          </a:bodyPr>
          <a:lstStyle/>
          <a:p>
            <a:pPr indent="0" lvl="0" marL="0" marR="0" rtl="0" algn="l">
              <a:lnSpc>
                <a:spcPct val="193312"/>
              </a:lnSpc>
              <a:spcBef>
                <a:spcPts val="0"/>
              </a:spcBef>
              <a:spcAft>
                <a:spcPts val="0"/>
              </a:spcAft>
              <a:buNone/>
            </a:pPr>
            <a:r>
              <a:rPr lang="en-US" sz="1600">
                <a:solidFill>
                  <a:srgbClr val="FFFFFF"/>
                </a:solidFill>
                <a:latin typeface="Verdana"/>
                <a:ea typeface="Verdana"/>
                <a:cs typeface="Verdana"/>
                <a:sym typeface="Verdana"/>
              </a:rPr>
              <a:t>dont le </a:t>
            </a:r>
            <a:r>
              <a:rPr b="1" lang="en-US" sz="1600">
                <a:solidFill>
                  <a:srgbClr val="FFFFFF"/>
                </a:solidFill>
                <a:latin typeface="Verdana"/>
                <a:ea typeface="Verdana"/>
                <a:cs typeface="Verdana"/>
                <a:sym typeface="Verdana"/>
              </a:rPr>
              <a:t>PIB </a:t>
            </a:r>
            <a:r>
              <a:rPr lang="en-US" sz="1600">
                <a:solidFill>
                  <a:srgbClr val="FFFFFF"/>
                </a:solidFill>
                <a:latin typeface="Verdana"/>
                <a:ea typeface="Verdana"/>
                <a:cs typeface="Verdana"/>
                <a:sym typeface="Verdana"/>
              </a:rPr>
              <a:t>et l</a:t>
            </a:r>
            <a:r>
              <a:rPr lang="en-US" sz="1600">
                <a:solidFill>
                  <a:srgbClr val="FFFFFF"/>
                </a:solidFill>
                <a:latin typeface="Verdana"/>
                <a:ea typeface="Verdana"/>
                <a:cs typeface="Verdana"/>
                <a:sym typeface="Verdana"/>
              </a:rPr>
              <a:t>e </a:t>
            </a:r>
            <a:r>
              <a:rPr b="1" lang="en-US" sz="1600">
                <a:solidFill>
                  <a:srgbClr val="FFFFFF"/>
                </a:solidFill>
                <a:latin typeface="Verdana"/>
                <a:ea typeface="Verdana"/>
                <a:cs typeface="Verdana"/>
                <a:sym typeface="Verdana"/>
              </a:rPr>
              <a:t>GCI  (Index Global de Compétitivité) </a:t>
            </a:r>
            <a:r>
              <a:rPr lang="en-US" sz="1600">
                <a:solidFill>
                  <a:srgbClr val="FFFFFF"/>
                </a:solidFill>
                <a:latin typeface="Verdana"/>
                <a:ea typeface="Verdana"/>
                <a:cs typeface="Verdana"/>
                <a:sym typeface="Verdana"/>
              </a:rPr>
              <a:t>qui seront les 2 indicateurs clés de notre étude.</a:t>
            </a:r>
            <a:endParaRPr>
              <a:latin typeface="Verdana"/>
              <a:ea typeface="Verdana"/>
              <a:cs typeface="Verdana"/>
              <a:sym typeface="Verdana"/>
            </a:endParaRPr>
          </a:p>
        </p:txBody>
      </p:sp>
      <p:sp>
        <p:nvSpPr>
          <p:cNvPr id="157" name="Google Shape;157;p4"/>
          <p:cNvSpPr txBox="1"/>
          <p:nvPr/>
        </p:nvSpPr>
        <p:spPr>
          <a:xfrm>
            <a:off x="10858064" y="5714924"/>
            <a:ext cx="5631300" cy="431100"/>
          </a:xfrm>
          <a:prstGeom prst="rect">
            <a:avLst/>
          </a:prstGeom>
          <a:noFill/>
          <a:ln>
            <a:noFill/>
          </a:ln>
        </p:spPr>
        <p:txBody>
          <a:bodyPr anchorCtr="0" anchor="t" bIns="0" lIns="0" spcFirstLastPara="1" rIns="0" wrap="square" tIns="0">
            <a:spAutoFit/>
          </a:bodyPr>
          <a:lstStyle/>
          <a:p>
            <a:pPr indent="0" lvl="0" marL="0" marR="0" rtl="0" algn="ctr">
              <a:lnSpc>
                <a:spcPct val="237625"/>
              </a:lnSpc>
              <a:spcBef>
                <a:spcPts val="0"/>
              </a:spcBef>
              <a:spcAft>
                <a:spcPts val="0"/>
              </a:spcAft>
              <a:buNone/>
            </a:pPr>
            <a:r>
              <a:rPr b="1" lang="en-US" sz="2800">
                <a:solidFill>
                  <a:srgbClr val="FFFFFF"/>
                </a:solidFill>
                <a:latin typeface="Yeseva One"/>
                <a:ea typeface="Yeseva One"/>
                <a:cs typeface="Yeseva One"/>
                <a:sym typeface="Yeseva One"/>
              </a:rPr>
              <a:t>LES INDICATEURS DE SANTÉ</a:t>
            </a:r>
            <a:endParaRPr sz="1800">
              <a:latin typeface="Yeseva One"/>
              <a:ea typeface="Yeseva One"/>
              <a:cs typeface="Yeseva One"/>
              <a:sym typeface="Yeseva One"/>
            </a:endParaRPr>
          </a:p>
        </p:txBody>
      </p:sp>
      <p:pic>
        <p:nvPicPr>
          <p:cNvPr id="158" name="Google Shape;158;p4"/>
          <p:cNvPicPr preferRelativeResize="0"/>
          <p:nvPr/>
        </p:nvPicPr>
        <p:blipFill>
          <a:blip r:embed="rId7">
            <a:alphaModFix/>
          </a:blip>
          <a:stretch>
            <a:fillRect/>
          </a:stretch>
        </p:blipFill>
        <p:spPr>
          <a:xfrm>
            <a:off x="13074475" y="4405200"/>
            <a:ext cx="1263287" cy="787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5"/>
          <p:cNvSpPr/>
          <p:nvPr/>
        </p:nvSpPr>
        <p:spPr>
          <a:xfrm>
            <a:off x="0" y="-17955"/>
            <a:ext cx="18359941" cy="4901243"/>
          </a:xfrm>
          <a:custGeom>
            <a:rect b="b" l="l" r="r" t="t"/>
            <a:pathLst>
              <a:path extrusionOk="0" h="550231" w="3052935">
                <a:moveTo>
                  <a:pt x="0" y="0"/>
                </a:moveTo>
                <a:lnTo>
                  <a:pt x="3052935" y="0"/>
                </a:lnTo>
                <a:lnTo>
                  <a:pt x="3052935" y="550231"/>
                </a:lnTo>
                <a:lnTo>
                  <a:pt x="0" y="550231"/>
                </a:lnTo>
                <a:close/>
              </a:path>
            </a:pathLst>
          </a:custGeom>
          <a:blipFill rotWithShape="1">
            <a:blip r:embed="rId3">
              <a:alphaModFix/>
            </a:blip>
            <a:stretch>
              <a:fillRect b="-64951" l="0" r="-4045" t="-9470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8" name="Google Shape;168;p5"/>
          <p:cNvGrpSpPr/>
          <p:nvPr/>
        </p:nvGrpSpPr>
        <p:grpSpPr>
          <a:xfrm>
            <a:off x="5776686" y="5000648"/>
            <a:ext cx="6448877" cy="1118966"/>
            <a:chOff x="0" y="-47625"/>
            <a:chExt cx="1698470" cy="324178"/>
          </a:xfrm>
        </p:grpSpPr>
        <p:sp>
          <p:nvSpPr>
            <p:cNvPr id="169" name="Google Shape;169;p5"/>
            <p:cNvSpPr/>
            <p:nvPr/>
          </p:nvSpPr>
          <p:spPr>
            <a:xfrm>
              <a:off x="0" y="0"/>
              <a:ext cx="1698470" cy="276553"/>
            </a:xfrm>
            <a:custGeom>
              <a:rect b="b" l="l" r="r" t="t"/>
              <a:pathLst>
                <a:path extrusionOk="0" h="276553" w="1698470">
                  <a:moveTo>
                    <a:pt x="0" y="0"/>
                  </a:moveTo>
                  <a:lnTo>
                    <a:pt x="1698470" y="0"/>
                  </a:lnTo>
                  <a:lnTo>
                    <a:pt x="1698470" y="276553"/>
                  </a:lnTo>
                  <a:lnTo>
                    <a:pt x="0" y="27655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70" name="Google Shape;170;p5"/>
            <p:cNvSpPr txBox="1"/>
            <p:nvPr/>
          </p:nvSpPr>
          <p:spPr>
            <a:xfrm>
              <a:off x="0" y="-47625"/>
              <a:ext cx="1698470" cy="324178"/>
            </a:xfrm>
            <a:prstGeom prst="rect">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lang="en-US" sz="2614">
                  <a:solidFill>
                    <a:srgbClr val="FFFFFF"/>
                  </a:solidFill>
                  <a:latin typeface="Verdana"/>
                  <a:ea typeface="Verdana"/>
                  <a:cs typeface="Verdana"/>
                  <a:sym typeface="Verdana"/>
                </a:rPr>
                <a:t>Global Competitiveness Index (GCI)</a:t>
              </a:r>
              <a:endParaRPr>
                <a:latin typeface="Verdana"/>
                <a:ea typeface="Verdana"/>
                <a:cs typeface="Verdana"/>
                <a:sym typeface="Verdana"/>
              </a:endParaRPr>
            </a:p>
            <a:p>
              <a:pPr indent="0" lvl="0" marL="0" marR="0" rtl="0" algn="ctr">
                <a:lnSpc>
                  <a:spcPct val="140015"/>
                </a:lnSpc>
                <a:spcBef>
                  <a:spcPts val="0"/>
                </a:spcBef>
                <a:spcAft>
                  <a:spcPts val="0"/>
                </a:spcAft>
                <a:buNone/>
              </a:pPr>
              <a:r>
                <a:rPr lang="en-US" sz="2614">
                  <a:solidFill>
                    <a:srgbClr val="FFFFFF"/>
                  </a:solidFill>
                  <a:latin typeface="Verdana"/>
                  <a:ea typeface="Verdana"/>
                  <a:cs typeface="Verdana"/>
                  <a:sym typeface="Verdana"/>
                </a:rPr>
                <a:t>Score de 1 à 7</a:t>
              </a:r>
              <a:endParaRPr>
                <a:latin typeface="Verdana"/>
                <a:ea typeface="Verdana"/>
                <a:cs typeface="Verdana"/>
                <a:sym typeface="Verdana"/>
              </a:endParaRPr>
            </a:p>
          </p:txBody>
        </p:sp>
      </p:grpSp>
      <p:grpSp>
        <p:nvGrpSpPr>
          <p:cNvPr id="171" name="Google Shape;171;p5"/>
          <p:cNvGrpSpPr/>
          <p:nvPr/>
        </p:nvGrpSpPr>
        <p:grpSpPr>
          <a:xfrm>
            <a:off x="6337850" y="6566602"/>
            <a:ext cx="5671163" cy="733165"/>
            <a:chOff x="0" y="-47625"/>
            <a:chExt cx="1322196" cy="212413"/>
          </a:xfrm>
        </p:grpSpPr>
        <p:sp>
          <p:nvSpPr>
            <p:cNvPr id="172" name="Google Shape;172;p5"/>
            <p:cNvSpPr/>
            <p:nvPr/>
          </p:nvSpPr>
          <p:spPr>
            <a:xfrm>
              <a:off x="0" y="0"/>
              <a:ext cx="1322196" cy="164788"/>
            </a:xfrm>
            <a:custGeom>
              <a:rect b="b" l="l" r="r" t="t"/>
              <a:pathLst>
                <a:path extrusionOk="0" h="164788" w="1322196">
                  <a:moveTo>
                    <a:pt x="0" y="0"/>
                  </a:moveTo>
                  <a:lnTo>
                    <a:pt x="1322196" y="0"/>
                  </a:lnTo>
                  <a:lnTo>
                    <a:pt x="1322196" y="164788"/>
                  </a:lnTo>
                  <a:lnTo>
                    <a:pt x="0" y="164788"/>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73" name="Google Shape;173;p5"/>
            <p:cNvSpPr txBox="1"/>
            <p:nvPr/>
          </p:nvSpPr>
          <p:spPr>
            <a:xfrm>
              <a:off x="0" y="-47625"/>
              <a:ext cx="1322196" cy="212413"/>
            </a:xfrm>
            <a:prstGeom prst="rect">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lang="en-US" sz="2614">
                  <a:solidFill>
                    <a:srgbClr val="FFFFFF"/>
                  </a:solidFill>
                  <a:latin typeface="Verdana"/>
                  <a:ea typeface="Verdana"/>
                  <a:cs typeface="Verdana"/>
                  <a:sym typeface="Verdana"/>
                </a:rPr>
                <a:t>Facteurs d’efficacité</a:t>
              </a:r>
              <a:endParaRPr>
                <a:latin typeface="Verdana"/>
                <a:ea typeface="Verdana"/>
                <a:cs typeface="Verdana"/>
                <a:sym typeface="Verdana"/>
              </a:endParaRPr>
            </a:p>
          </p:txBody>
        </p:sp>
      </p:grpSp>
      <p:sp>
        <p:nvSpPr>
          <p:cNvPr id="174" name="Google Shape;174;p5"/>
          <p:cNvSpPr txBox="1"/>
          <p:nvPr/>
        </p:nvSpPr>
        <p:spPr>
          <a:xfrm>
            <a:off x="2339027" y="7618017"/>
            <a:ext cx="30384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Institutions</a:t>
            </a:r>
            <a:endParaRPr>
              <a:latin typeface="Verdana"/>
              <a:ea typeface="Verdana"/>
              <a:cs typeface="Verdana"/>
              <a:sym typeface="Verdana"/>
            </a:endParaRPr>
          </a:p>
        </p:txBody>
      </p:sp>
      <p:sp>
        <p:nvSpPr>
          <p:cNvPr id="175" name="Google Shape;175;p5"/>
          <p:cNvSpPr txBox="1"/>
          <p:nvPr/>
        </p:nvSpPr>
        <p:spPr>
          <a:xfrm>
            <a:off x="6369274" y="7633017"/>
            <a:ext cx="1554600" cy="292200"/>
          </a:xfrm>
          <a:prstGeom prst="rect">
            <a:avLst/>
          </a:prstGeom>
          <a:noFill/>
          <a:ln>
            <a:noFill/>
          </a:ln>
        </p:spPr>
        <p:txBody>
          <a:bodyPr anchorCtr="0" anchor="t" bIns="0" lIns="0" spcFirstLastPara="1" rIns="0" wrap="square" tIns="0">
            <a:spAutoFit/>
          </a:bodyPr>
          <a:lstStyle/>
          <a:p>
            <a:pPr indent="0" lvl="0" marL="0" marR="0" rtl="0" algn="l">
              <a:lnSpc>
                <a:spcPct val="130015"/>
              </a:lnSpc>
              <a:spcBef>
                <a:spcPts val="0"/>
              </a:spcBef>
              <a:spcAft>
                <a:spcPts val="0"/>
              </a:spcAft>
              <a:buNone/>
            </a:pPr>
            <a:r>
              <a:rPr lang="en-US" sz="1899">
                <a:solidFill>
                  <a:srgbClr val="184420"/>
                </a:solidFill>
                <a:latin typeface="Verdana"/>
                <a:ea typeface="Verdana"/>
                <a:cs typeface="Verdana"/>
                <a:sym typeface="Verdana"/>
              </a:rPr>
              <a:t>Pilier 5 </a:t>
            </a:r>
            <a:endParaRPr>
              <a:latin typeface="Verdana"/>
              <a:ea typeface="Verdana"/>
              <a:cs typeface="Verdana"/>
              <a:sym typeface="Verdana"/>
            </a:endParaRPr>
          </a:p>
        </p:txBody>
      </p:sp>
      <p:sp>
        <p:nvSpPr>
          <p:cNvPr id="176" name="Google Shape;176;p5"/>
          <p:cNvSpPr txBox="1"/>
          <p:nvPr/>
        </p:nvSpPr>
        <p:spPr>
          <a:xfrm>
            <a:off x="7467980" y="7633017"/>
            <a:ext cx="4837500" cy="292200"/>
          </a:xfrm>
          <a:prstGeom prst="rect">
            <a:avLst/>
          </a:prstGeom>
          <a:noFill/>
          <a:ln>
            <a:noFill/>
          </a:ln>
        </p:spPr>
        <p:txBody>
          <a:bodyPr anchorCtr="0" anchor="t" bIns="0" lIns="0" spcFirstLastPara="1" rIns="0" wrap="square" tIns="0">
            <a:spAutoFit/>
          </a:bodyPr>
          <a:lstStyle/>
          <a:p>
            <a:pPr indent="0" lvl="0" marL="0" marR="0" rtl="0" algn="l">
              <a:lnSpc>
                <a:spcPct val="130015"/>
              </a:lnSpc>
              <a:spcBef>
                <a:spcPts val="0"/>
              </a:spcBef>
              <a:spcAft>
                <a:spcPts val="0"/>
              </a:spcAft>
              <a:buNone/>
            </a:pPr>
            <a:r>
              <a:rPr lang="en-US" sz="1899">
                <a:solidFill>
                  <a:srgbClr val="184420"/>
                </a:solidFill>
                <a:latin typeface="Verdana"/>
                <a:ea typeface="Verdana"/>
                <a:cs typeface="Verdana"/>
                <a:sym typeface="Verdana"/>
              </a:rPr>
              <a:t>Enseignement supérieur &amp; formation</a:t>
            </a:r>
            <a:endParaRPr>
              <a:latin typeface="Verdana"/>
              <a:ea typeface="Verdana"/>
              <a:cs typeface="Verdana"/>
              <a:sym typeface="Verdana"/>
            </a:endParaRPr>
          </a:p>
        </p:txBody>
      </p:sp>
      <p:sp>
        <p:nvSpPr>
          <p:cNvPr id="177" name="Google Shape;177;p5"/>
          <p:cNvSpPr txBox="1"/>
          <p:nvPr/>
        </p:nvSpPr>
        <p:spPr>
          <a:xfrm>
            <a:off x="12649200" y="7613967"/>
            <a:ext cx="15546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Pilier 11 </a:t>
            </a:r>
            <a:endParaRPr>
              <a:latin typeface="Verdana"/>
              <a:ea typeface="Verdana"/>
              <a:cs typeface="Verdana"/>
              <a:sym typeface="Verdana"/>
            </a:endParaRPr>
          </a:p>
        </p:txBody>
      </p:sp>
      <p:sp>
        <p:nvSpPr>
          <p:cNvPr id="178" name="Google Shape;178;p5"/>
          <p:cNvSpPr txBox="1"/>
          <p:nvPr/>
        </p:nvSpPr>
        <p:spPr>
          <a:xfrm>
            <a:off x="13892860" y="7613967"/>
            <a:ext cx="35937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Sophistication des affaires</a:t>
            </a:r>
            <a:endParaRPr>
              <a:latin typeface="Verdana"/>
              <a:ea typeface="Verdana"/>
              <a:cs typeface="Verdana"/>
              <a:sym typeface="Verdana"/>
            </a:endParaRPr>
          </a:p>
        </p:txBody>
      </p:sp>
      <p:cxnSp>
        <p:nvCxnSpPr>
          <p:cNvPr id="179" name="Google Shape;179;p5"/>
          <p:cNvCxnSpPr>
            <a:endCxn id="170" idx="2"/>
          </p:cNvCxnSpPr>
          <p:nvPr/>
        </p:nvCxnSpPr>
        <p:spPr>
          <a:xfrm flipH="1" rot="10800000">
            <a:off x="8996325" y="6119614"/>
            <a:ext cx="4800" cy="600300"/>
          </a:xfrm>
          <a:prstGeom prst="straightConnector1">
            <a:avLst/>
          </a:prstGeom>
          <a:noFill/>
          <a:ln cap="flat" cmpd="sng" w="19050">
            <a:solidFill>
              <a:srgbClr val="7F8E73"/>
            </a:solidFill>
            <a:prstDash val="solid"/>
            <a:round/>
            <a:headEnd len="sm" w="sm" type="none"/>
            <a:tailEnd len="sm" w="sm" type="none"/>
          </a:ln>
        </p:spPr>
      </p:cxnSp>
      <p:cxnSp>
        <p:nvCxnSpPr>
          <p:cNvPr id="180" name="Google Shape;180;p5"/>
          <p:cNvCxnSpPr/>
          <p:nvPr/>
        </p:nvCxnSpPr>
        <p:spPr>
          <a:xfrm flipH="1" rot="10800000">
            <a:off x="3310663" y="6253255"/>
            <a:ext cx="4825" cy="745638"/>
          </a:xfrm>
          <a:prstGeom prst="straightConnector1">
            <a:avLst/>
          </a:prstGeom>
          <a:noFill/>
          <a:ln cap="flat" cmpd="sng" w="19050">
            <a:solidFill>
              <a:srgbClr val="7F8E73"/>
            </a:solidFill>
            <a:prstDash val="solid"/>
            <a:round/>
            <a:headEnd len="sm" w="sm" type="none"/>
            <a:tailEnd len="sm" w="sm" type="none"/>
          </a:ln>
        </p:spPr>
      </p:cxnSp>
      <p:grpSp>
        <p:nvGrpSpPr>
          <p:cNvPr id="181" name="Google Shape;181;p5"/>
          <p:cNvGrpSpPr/>
          <p:nvPr/>
        </p:nvGrpSpPr>
        <p:grpSpPr>
          <a:xfrm>
            <a:off x="914400" y="6566588"/>
            <a:ext cx="4821225" cy="733189"/>
            <a:chOff x="0" y="-47625"/>
            <a:chExt cx="1269788" cy="212413"/>
          </a:xfrm>
        </p:grpSpPr>
        <p:sp>
          <p:nvSpPr>
            <p:cNvPr id="182" name="Google Shape;182;p5"/>
            <p:cNvSpPr/>
            <p:nvPr/>
          </p:nvSpPr>
          <p:spPr>
            <a:xfrm>
              <a:off x="0" y="0"/>
              <a:ext cx="1269788" cy="164788"/>
            </a:xfrm>
            <a:custGeom>
              <a:rect b="b" l="l" r="r" t="t"/>
              <a:pathLst>
                <a:path extrusionOk="0" h="164788" w="1269788">
                  <a:moveTo>
                    <a:pt x="0" y="0"/>
                  </a:moveTo>
                  <a:lnTo>
                    <a:pt x="1269788" y="0"/>
                  </a:lnTo>
                  <a:lnTo>
                    <a:pt x="1269788" y="164788"/>
                  </a:lnTo>
                  <a:lnTo>
                    <a:pt x="0" y="164788"/>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83" name="Google Shape;183;p5"/>
            <p:cNvSpPr txBox="1"/>
            <p:nvPr/>
          </p:nvSpPr>
          <p:spPr>
            <a:xfrm>
              <a:off x="0" y="-47625"/>
              <a:ext cx="1269788" cy="212413"/>
            </a:xfrm>
            <a:prstGeom prst="rect">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lang="en-US" sz="2614">
                  <a:solidFill>
                    <a:srgbClr val="FFFFFF"/>
                  </a:solidFill>
                  <a:latin typeface="Verdana"/>
                  <a:ea typeface="Verdana"/>
                  <a:cs typeface="Verdana"/>
                  <a:sym typeface="Verdana"/>
                </a:rPr>
                <a:t>Exigences de bases</a:t>
              </a:r>
              <a:endParaRPr>
                <a:latin typeface="Verdana"/>
                <a:ea typeface="Verdana"/>
                <a:cs typeface="Verdana"/>
                <a:sym typeface="Verdana"/>
              </a:endParaRPr>
            </a:p>
          </p:txBody>
        </p:sp>
      </p:grpSp>
      <p:cxnSp>
        <p:nvCxnSpPr>
          <p:cNvPr id="184" name="Google Shape;184;p5"/>
          <p:cNvCxnSpPr/>
          <p:nvPr/>
        </p:nvCxnSpPr>
        <p:spPr>
          <a:xfrm flipH="1" rot="10800000">
            <a:off x="14912294" y="6253194"/>
            <a:ext cx="4825" cy="745638"/>
          </a:xfrm>
          <a:prstGeom prst="straightConnector1">
            <a:avLst/>
          </a:prstGeom>
          <a:noFill/>
          <a:ln cap="flat" cmpd="sng" w="19050">
            <a:solidFill>
              <a:srgbClr val="7F8E73"/>
            </a:solidFill>
            <a:prstDash val="solid"/>
            <a:round/>
            <a:headEnd len="sm" w="sm" type="none"/>
            <a:tailEnd len="sm" w="sm" type="none"/>
          </a:ln>
        </p:spPr>
      </p:cxnSp>
      <p:grpSp>
        <p:nvGrpSpPr>
          <p:cNvPr id="185" name="Google Shape;185;p5"/>
          <p:cNvGrpSpPr/>
          <p:nvPr/>
        </p:nvGrpSpPr>
        <p:grpSpPr>
          <a:xfrm>
            <a:off x="12649576" y="6556874"/>
            <a:ext cx="4837542" cy="703329"/>
            <a:chOff x="0" y="-47625"/>
            <a:chExt cx="1361269" cy="203763"/>
          </a:xfrm>
        </p:grpSpPr>
        <p:sp>
          <p:nvSpPr>
            <p:cNvPr id="186" name="Google Shape;186;p5"/>
            <p:cNvSpPr/>
            <p:nvPr/>
          </p:nvSpPr>
          <p:spPr>
            <a:xfrm>
              <a:off x="0" y="0"/>
              <a:ext cx="1361269" cy="156138"/>
            </a:xfrm>
            <a:custGeom>
              <a:rect b="b" l="l" r="r" t="t"/>
              <a:pathLst>
                <a:path extrusionOk="0" h="156138" w="1361269">
                  <a:moveTo>
                    <a:pt x="0" y="0"/>
                  </a:moveTo>
                  <a:lnTo>
                    <a:pt x="1361269" y="0"/>
                  </a:lnTo>
                  <a:lnTo>
                    <a:pt x="1361269" y="156138"/>
                  </a:lnTo>
                  <a:lnTo>
                    <a:pt x="0" y="156138"/>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87" name="Google Shape;187;p5"/>
            <p:cNvSpPr txBox="1"/>
            <p:nvPr/>
          </p:nvSpPr>
          <p:spPr>
            <a:xfrm>
              <a:off x="0" y="-47625"/>
              <a:ext cx="1361269" cy="203763"/>
            </a:xfrm>
            <a:prstGeom prst="rect">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lang="en-US" sz="2614">
                  <a:solidFill>
                    <a:srgbClr val="FFFFFF"/>
                  </a:solidFill>
                  <a:latin typeface="Verdana"/>
                  <a:ea typeface="Verdana"/>
                  <a:cs typeface="Verdana"/>
                  <a:sym typeface="Verdana"/>
                </a:rPr>
                <a:t>Innovation</a:t>
              </a:r>
              <a:endParaRPr>
                <a:latin typeface="Verdana"/>
                <a:ea typeface="Verdana"/>
                <a:cs typeface="Verdana"/>
                <a:sym typeface="Verdana"/>
              </a:endParaRPr>
            </a:p>
          </p:txBody>
        </p:sp>
      </p:grpSp>
      <p:cxnSp>
        <p:nvCxnSpPr>
          <p:cNvPr id="188" name="Google Shape;188;p5"/>
          <p:cNvCxnSpPr/>
          <p:nvPr/>
        </p:nvCxnSpPr>
        <p:spPr>
          <a:xfrm>
            <a:off x="3310663" y="6243730"/>
            <a:ext cx="11614888" cy="1694"/>
          </a:xfrm>
          <a:prstGeom prst="straightConnector1">
            <a:avLst/>
          </a:prstGeom>
          <a:noFill/>
          <a:ln cap="flat" cmpd="sng" w="19050">
            <a:solidFill>
              <a:srgbClr val="7F8E73"/>
            </a:solidFill>
            <a:prstDash val="solid"/>
            <a:round/>
            <a:headEnd len="sm" w="sm" type="none"/>
            <a:tailEnd len="sm" w="sm" type="none"/>
          </a:ln>
        </p:spPr>
      </p:cxnSp>
      <p:sp>
        <p:nvSpPr>
          <p:cNvPr id="189" name="Google Shape;189;p5"/>
          <p:cNvSpPr txBox="1"/>
          <p:nvPr/>
        </p:nvSpPr>
        <p:spPr>
          <a:xfrm>
            <a:off x="1205143" y="8014017"/>
            <a:ext cx="1327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8888"/>
              </a:lnSpc>
              <a:spcBef>
                <a:spcPts val="0"/>
              </a:spcBef>
              <a:spcAft>
                <a:spcPts val="0"/>
              </a:spcAft>
              <a:buNone/>
            </a:pPr>
            <a:r>
              <a:rPr lang="en-US" sz="1800">
                <a:solidFill>
                  <a:srgbClr val="184420"/>
                </a:solidFill>
                <a:latin typeface="Verdana"/>
                <a:ea typeface="Verdana"/>
                <a:cs typeface="Verdana"/>
                <a:sym typeface="Verdana"/>
              </a:rPr>
              <a:t>Pilier 2</a:t>
            </a:r>
            <a:endParaRPr>
              <a:latin typeface="Verdana"/>
              <a:ea typeface="Verdana"/>
              <a:cs typeface="Verdana"/>
              <a:sym typeface="Verdana"/>
            </a:endParaRPr>
          </a:p>
        </p:txBody>
      </p:sp>
      <p:sp>
        <p:nvSpPr>
          <p:cNvPr id="190" name="Google Shape;190;p5"/>
          <p:cNvSpPr txBox="1"/>
          <p:nvPr/>
        </p:nvSpPr>
        <p:spPr>
          <a:xfrm>
            <a:off x="1218257" y="8456217"/>
            <a:ext cx="1266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8888"/>
              </a:lnSpc>
              <a:spcBef>
                <a:spcPts val="0"/>
              </a:spcBef>
              <a:spcAft>
                <a:spcPts val="0"/>
              </a:spcAft>
              <a:buNone/>
            </a:pPr>
            <a:r>
              <a:rPr lang="en-US" sz="1800">
                <a:solidFill>
                  <a:srgbClr val="184420"/>
                </a:solidFill>
                <a:latin typeface="Verdana"/>
                <a:ea typeface="Verdana"/>
                <a:cs typeface="Verdana"/>
                <a:sym typeface="Verdana"/>
              </a:rPr>
              <a:t>Pilier 3 </a:t>
            </a:r>
            <a:endParaRPr>
              <a:latin typeface="Verdana"/>
              <a:ea typeface="Verdana"/>
              <a:cs typeface="Verdana"/>
              <a:sym typeface="Verdana"/>
            </a:endParaRPr>
          </a:p>
        </p:txBody>
      </p:sp>
      <p:sp>
        <p:nvSpPr>
          <p:cNvPr id="191" name="Google Shape;191;p5"/>
          <p:cNvSpPr txBox="1"/>
          <p:nvPr/>
        </p:nvSpPr>
        <p:spPr>
          <a:xfrm>
            <a:off x="1187674" y="9252267"/>
            <a:ext cx="1554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8888"/>
              </a:lnSpc>
              <a:spcBef>
                <a:spcPts val="0"/>
              </a:spcBef>
              <a:spcAft>
                <a:spcPts val="0"/>
              </a:spcAft>
              <a:buNone/>
            </a:pPr>
            <a:r>
              <a:rPr lang="en-US" sz="1800">
                <a:solidFill>
                  <a:srgbClr val="184420"/>
                </a:solidFill>
                <a:latin typeface="Verdana"/>
                <a:ea typeface="Verdana"/>
                <a:cs typeface="Verdana"/>
                <a:sym typeface="Verdana"/>
              </a:rPr>
              <a:t>Pilier 4</a:t>
            </a:r>
            <a:endParaRPr>
              <a:latin typeface="Verdana"/>
              <a:ea typeface="Verdana"/>
              <a:cs typeface="Verdana"/>
              <a:sym typeface="Verdana"/>
            </a:endParaRPr>
          </a:p>
        </p:txBody>
      </p:sp>
      <p:sp>
        <p:nvSpPr>
          <p:cNvPr id="192" name="Google Shape;192;p5"/>
          <p:cNvSpPr txBox="1"/>
          <p:nvPr/>
        </p:nvSpPr>
        <p:spPr>
          <a:xfrm>
            <a:off x="2242998" y="7994967"/>
            <a:ext cx="2392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43000"/>
              </a:lnSpc>
              <a:spcBef>
                <a:spcPts val="0"/>
              </a:spcBef>
              <a:spcAft>
                <a:spcPts val="0"/>
              </a:spcAft>
              <a:buNone/>
            </a:pPr>
            <a:r>
              <a:rPr lang="en-US" sz="1800">
                <a:solidFill>
                  <a:srgbClr val="184420"/>
                </a:solidFill>
                <a:latin typeface="Verdana"/>
                <a:ea typeface="Verdana"/>
                <a:cs typeface="Verdana"/>
                <a:sym typeface="Verdana"/>
              </a:rPr>
              <a:t>Infrastructures</a:t>
            </a:r>
            <a:endParaRPr>
              <a:latin typeface="Verdana"/>
              <a:ea typeface="Verdana"/>
              <a:cs typeface="Verdana"/>
              <a:sym typeface="Verdana"/>
            </a:endParaRPr>
          </a:p>
        </p:txBody>
      </p:sp>
      <p:sp>
        <p:nvSpPr>
          <p:cNvPr id="193" name="Google Shape;193;p5"/>
          <p:cNvSpPr txBox="1"/>
          <p:nvPr/>
        </p:nvSpPr>
        <p:spPr>
          <a:xfrm>
            <a:off x="2242998" y="8450041"/>
            <a:ext cx="3453000" cy="765600"/>
          </a:xfrm>
          <a:prstGeom prst="rect">
            <a:avLst/>
          </a:prstGeom>
          <a:noFill/>
          <a:ln>
            <a:noFill/>
          </a:ln>
        </p:spPr>
        <p:txBody>
          <a:bodyPr anchorCtr="0" anchor="t" bIns="45700" lIns="91425" spcFirstLastPara="1" rIns="91425" wrap="square" tIns="45700">
            <a:spAutoFit/>
          </a:bodyPr>
          <a:lstStyle/>
          <a:p>
            <a:pPr indent="0" lvl="0" marL="0" marR="0" rtl="0" algn="l">
              <a:lnSpc>
                <a:spcPct val="143000"/>
              </a:lnSpc>
              <a:spcBef>
                <a:spcPts val="0"/>
              </a:spcBef>
              <a:spcAft>
                <a:spcPts val="0"/>
              </a:spcAft>
              <a:buNone/>
            </a:pPr>
            <a:r>
              <a:rPr lang="en-US" sz="1800">
                <a:solidFill>
                  <a:srgbClr val="184420"/>
                </a:solidFill>
                <a:latin typeface="Verdana"/>
                <a:ea typeface="Verdana"/>
                <a:cs typeface="Verdana"/>
                <a:sym typeface="Verdana"/>
              </a:rPr>
              <a:t>Environnement Macroéconomique</a:t>
            </a:r>
            <a:endParaRPr>
              <a:latin typeface="Verdana"/>
              <a:ea typeface="Verdana"/>
              <a:cs typeface="Verdana"/>
              <a:sym typeface="Verdana"/>
            </a:endParaRPr>
          </a:p>
        </p:txBody>
      </p:sp>
      <p:sp>
        <p:nvSpPr>
          <p:cNvPr id="194" name="Google Shape;194;p5"/>
          <p:cNvSpPr txBox="1"/>
          <p:nvPr/>
        </p:nvSpPr>
        <p:spPr>
          <a:xfrm>
            <a:off x="2242998" y="9233217"/>
            <a:ext cx="3658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43000"/>
              </a:lnSpc>
              <a:spcBef>
                <a:spcPts val="0"/>
              </a:spcBef>
              <a:spcAft>
                <a:spcPts val="0"/>
              </a:spcAft>
              <a:buNone/>
            </a:pPr>
            <a:r>
              <a:rPr lang="en-US" sz="1800">
                <a:solidFill>
                  <a:srgbClr val="184420"/>
                </a:solidFill>
                <a:latin typeface="Verdana"/>
                <a:ea typeface="Verdana"/>
                <a:cs typeface="Verdana"/>
                <a:sym typeface="Verdana"/>
              </a:rPr>
              <a:t>Santé &amp; éducation primaire</a:t>
            </a:r>
            <a:endParaRPr>
              <a:latin typeface="Verdana"/>
              <a:ea typeface="Verdana"/>
              <a:cs typeface="Verdana"/>
              <a:sym typeface="Verdana"/>
            </a:endParaRPr>
          </a:p>
        </p:txBody>
      </p:sp>
      <p:sp>
        <p:nvSpPr>
          <p:cNvPr id="195" name="Google Shape;195;p5"/>
          <p:cNvSpPr txBox="1"/>
          <p:nvPr/>
        </p:nvSpPr>
        <p:spPr>
          <a:xfrm>
            <a:off x="6293074" y="8002732"/>
            <a:ext cx="1327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Verdana"/>
                <a:ea typeface="Verdana"/>
                <a:cs typeface="Verdana"/>
                <a:sym typeface="Verdana"/>
              </a:rPr>
              <a:t>Pilier 6</a:t>
            </a:r>
            <a:endParaRPr>
              <a:latin typeface="Verdana"/>
              <a:ea typeface="Verdana"/>
              <a:cs typeface="Verdana"/>
              <a:sym typeface="Verdana"/>
            </a:endParaRPr>
          </a:p>
        </p:txBody>
      </p:sp>
      <p:sp>
        <p:nvSpPr>
          <p:cNvPr id="196" name="Google Shape;196;p5"/>
          <p:cNvSpPr txBox="1"/>
          <p:nvPr/>
        </p:nvSpPr>
        <p:spPr>
          <a:xfrm>
            <a:off x="6293074" y="8450184"/>
            <a:ext cx="1327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Verdana"/>
                <a:ea typeface="Verdana"/>
                <a:cs typeface="Verdana"/>
                <a:sym typeface="Verdana"/>
              </a:rPr>
              <a:t>Pilier 7 </a:t>
            </a:r>
            <a:endParaRPr>
              <a:latin typeface="Verdana"/>
              <a:ea typeface="Verdana"/>
              <a:cs typeface="Verdana"/>
              <a:sym typeface="Verdana"/>
            </a:endParaRPr>
          </a:p>
        </p:txBody>
      </p:sp>
      <p:sp>
        <p:nvSpPr>
          <p:cNvPr id="197" name="Google Shape;197;p5"/>
          <p:cNvSpPr txBox="1"/>
          <p:nvPr/>
        </p:nvSpPr>
        <p:spPr>
          <a:xfrm>
            <a:off x="6293074" y="8890317"/>
            <a:ext cx="1554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Verdana"/>
                <a:ea typeface="Verdana"/>
                <a:cs typeface="Verdana"/>
                <a:sym typeface="Verdana"/>
              </a:rPr>
              <a:t>Pilier 8</a:t>
            </a:r>
            <a:endParaRPr>
              <a:latin typeface="Verdana"/>
              <a:ea typeface="Verdana"/>
              <a:cs typeface="Verdana"/>
              <a:sym typeface="Verdana"/>
            </a:endParaRPr>
          </a:p>
        </p:txBody>
      </p:sp>
      <p:sp>
        <p:nvSpPr>
          <p:cNvPr id="198" name="Google Shape;198;p5"/>
          <p:cNvSpPr txBox="1"/>
          <p:nvPr/>
        </p:nvSpPr>
        <p:spPr>
          <a:xfrm>
            <a:off x="6293074" y="9309417"/>
            <a:ext cx="1401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Verdana"/>
                <a:ea typeface="Verdana"/>
                <a:cs typeface="Verdana"/>
                <a:sym typeface="Verdana"/>
              </a:rPr>
              <a:t>Pilier 9</a:t>
            </a:r>
            <a:endParaRPr>
              <a:latin typeface="Verdana"/>
              <a:ea typeface="Verdana"/>
              <a:cs typeface="Verdana"/>
              <a:sym typeface="Verdana"/>
            </a:endParaRPr>
          </a:p>
        </p:txBody>
      </p:sp>
      <p:sp>
        <p:nvSpPr>
          <p:cNvPr id="199" name="Google Shape;199;p5"/>
          <p:cNvSpPr txBox="1"/>
          <p:nvPr/>
        </p:nvSpPr>
        <p:spPr>
          <a:xfrm>
            <a:off x="6293074" y="9732567"/>
            <a:ext cx="1519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Verdana"/>
                <a:ea typeface="Verdana"/>
                <a:cs typeface="Verdana"/>
                <a:sym typeface="Verdana"/>
              </a:rPr>
              <a:t>Pilier 10</a:t>
            </a:r>
            <a:endParaRPr sz="1800">
              <a:solidFill>
                <a:srgbClr val="184420"/>
              </a:solidFill>
              <a:latin typeface="Verdana"/>
              <a:ea typeface="Verdana"/>
              <a:cs typeface="Verdana"/>
              <a:sym typeface="Verdana"/>
            </a:endParaRPr>
          </a:p>
        </p:txBody>
      </p:sp>
      <p:sp>
        <p:nvSpPr>
          <p:cNvPr id="200" name="Google Shape;200;p5"/>
          <p:cNvSpPr txBox="1"/>
          <p:nvPr/>
        </p:nvSpPr>
        <p:spPr>
          <a:xfrm>
            <a:off x="7363063" y="8002732"/>
            <a:ext cx="2732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Verdana"/>
                <a:ea typeface="Verdana"/>
                <a:cs typeface="Verdana"/>
                <a:sym typeface="Verdana"/>
              </a:rPr>
              <a:t>Marché des biens</a:t>
            </a:r>
            <a:endParaRPr>
              <a:latin typeface="Verdana"/>
              <a:ea typeface="Verdana"/>
              <a:cs typeface="Verdana"/>
              <a:sym typeface="Verdana"/>
            </a:endParaRPr>
          </a:p>
        </p:txBody>
      </p:sp>
      <p:sp>
        <p:nvSpPr>
          <p:cNvPr id="201" name="Google Shape;201;p5"/>
          <p:cNvSpPr txBox="1"/>
          <p:nvPr/>
        </p:nvSpPr>
        <p:spPr>
          <a:xfrm>
            <a:off x="7373148" y="8450184"/>
            <a:ext cx="2495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Verdana"/>
                <a:ea typeface="Verdana"/>
                <a:cs typeface="Verdana"/>
                <a:sym typeface="Verdana"/>
              </a:rPr>
              <a:t>Marché du travail</a:t>
            </a:r>
            <a:endParaRPr>
              <a:latin typeface="Verdana"/>
              <a:ea typeface="Verdana"/>
              <a:cs typeface="Verdana"/>
              <a:sym typeface="Verdana"/>
            </a:endParaRPr>
          </a:p>
        </p:txBody>
      </p:sp>
      <p:sp>
        <p:nvSpPr>
          <p:cNvPr id="202" name="Google Shape;202;p5"/>
          <p:cNvSpPr txBox="1"/>
          <p:nvPr/>
        </p:nvSpPr>
        <p:spPr>
          <a:xfrm>
            <a:off x="7392198" y="8890317"/>
            <a:ext cx="4461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Verdana"/>
                <a:ea typeface="Verdana"/>
                <a:cs typeface="Verdana"/>
                <a:sym typeface="Verdana"/>
              </a:rPr>
              <a:t>Développement marché financiers</a:t>
            </a:r>
            <a:endParaRPr>
              <a:latin typeface="Verdana"/>
              <a:ea typeface="Verdana"/>
              <a:cs typeface="Verdana"/>
              <a:sym typeface="Verdana"/>
            </a:endParaRPr>
          </a:p>
        </p:txBody>
      </p:sp>
      <p:sp>
        <p:nvSpPr>
          <p:cNvPr id="203" name="Google Shape;203;p5"/>
          <p:cNvSpPr txBox="1"/>
          <p:nvPr/>
        </p:nvSpPr>
        <p:spPr>
          <a:xfrm>
            <a:off x="7411248" y="9309417"/>
            <a:ext cx="3360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Verdana"/>
                <a:ea typeface="Verdana"/>
                <a:cs typeface="Verdana"/>
                <a:sym typeface="Verdana"/>
              </a:rPr>
              <a:t>Avancée technologique</a:t>
            </a:r>
            <a:endParaRPr>
              <a:latin typeface="Verdana"/>
              <a:ea typeface="Verdana"/>
              <a:cs typeface="Verdana"/>
              <a:sym typeface="Verdana"/>
            </a:endParaRPr>
          </a:p>
        </p:txBody>
      </p:sp>
      <p:sp>
        <p:nvSpPr>
          <p:cNvPr id="204" name="Google Shape;204;p5"/>
          <p:cNvSpPr txBox="1"/>
          <p:nvPr/>
        </p:nvSpPr>
        <p:spPr>
          <a:xfrm>
            <a:off x="7411248" y="9732567"/>
            <a:ext cx="2586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Verdana"/>
                <a:ea typeface="Verdana"/>
                <a:cs typeface="Verdana"/>
                <a:sym typeface="Verdana"/>
              </a:rPr>
              <a:t>Taille du marché</a:t>
            </a:r>
            <a:endParaRPr>
              <a:latin typeface="Verdana"/>
              <a:ea typeface="Verdana"/>
              <a:cs typeface="Verdana"/>
              <a:sym typeface="Verdana"/>
            </a:endParaRPr>
          </a:p>
        </p:txBody>
      </p:sp>
      <p:sp>
        <p:nvSpPr>
          <p:cNvPr id="205" name="Google Shape;205;p5"/>
          <p:cNvSpPr txBox="1"/>
          <p:nvPr/>
        </p:nvSpPr>
        <p:spPr>
          <a:xfrm>
            <a:off x="12573000" y="8014017"/>
            <a:ext cx="1327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43000"/>
              </a:lnSpc>
              <a:spcBef>
                <a:spcPts val="0"/>
              </a:spcBef>
              <a:spcAft>
                <a:spcPts val="0"/>
              </a:spcAft>
              <a:buNone/>
            </a:pPr>
            <a:r>
              <a:rPr lang="en-US" sz="1800">
                <a:solidFill>
                  <a:srgbClr val="184420"/>
                </a:solidFill>
                <a:latin typeface="Verdana"/>
                <a:ea typeface="Verdana"/>
                <a:cs typeface="Verdana"/>
                <a:sym typeface="Verdana"/>
              </a:rPr>
              <a:t>Pilier 12</a:t>
            </a:r>
            <a:endParaRPr>
              <a:latin typeface="Verdana"/>
              <a:ea typeface="Verdana"/>
              <a:cs typeface="Verdana"/>
              <a:sym typeface="Verdana"/>
            </a:endParaRPr>
          </a:p>
        </p:txBody>
      </p:sp>
      <p:sp>
        <p:nvSpPr>
          <p:cNvPr id="206" name="Google Shape;206;p5"/>
          <p:cNvSpPr txBox="1"/>
          <p:nvPr/>
        </p:nvSpPr>
        <p:spPr>
          <a:xfrm>
            <a:off x="13849350" y="8014017"/>
            <a:ext cx="1554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43000"/>
              </a:lnSpc>
              <a:spcBef>
                <a:spcPts val="0"/>
              </a:spcBef>
              <a:spcAft>
                <a:spcPts val="0"/>
              </a:spcAft>
              <a:buNone/>
            </a:pPr>
            <a:r>
              <a:rPr lang="en-US" sz="1800">
                <a:solidFill>
                  <a:srgbClr val="184420"/>
                </a:solidFill>
                <a:latin typeface="Verdana"/>
                <a:ea typeface="Verdana"/>
                <a:cs typeface="Verdana"/>
                <a:sym typeface="Verdana"/>
              </a:rPr>
              <a:t>Innovation</a:t>
            </a:r>
            <a:endParaRPr>
              <a:latin typeface="Verdana"/>
              <a:ea typeface="Verdana"/>
              <a:cs typeface="Verdana"/>
              <a:sym typeface="Verdana"/>
            </a:endParaRPr>
          </a:p>
        </p:txBody>
      </p:sp>
      <p:sp>
        <p:nvSpPr>
          <p:cNvPr id="207" name="Google Shape;207;p5"/>
          <p:cNvSpPr txBox="1"/>
          <p:nvPr/>
        </p:nvSpPr>
        <p:spPr>
          <a:xfrm>
            <a:off x="2147062" y="762000"/>
            <a:ext cx="6029632"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chemeClr val="lt1"/>
                </a:solidFill>
                <a:latin typeface="Yeseva One"/>
                <a:ea typeface="Yeseva One"/>
                <a:cs typeface="Yeseva One"/>
                <a:sym typeface="Yeseva One"/>
              </a:rPr>
              <a:t>Indicateurs</a:t>
            </a:r>
            <a:endParaRPr/>
          </a:p>
        </p:txBody>
      </p:sp>
      <p:sp>
        <p:nvSpPr>
          <p:cNvPr id="208" name="Google Shape;208;p5"/>
          <p:cNvSpPr/>
          <p:nvPr/>
        </p:nvSpPr>
        <p:spPr>
          <a:xfrm>
            <a:off x="1310222" y="77746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5"/>
          <p:cNvSpPr txBox="1"/>
          <p:nvPr/>
        </p:nvSpPr>
        <p:spPr>
          <a:xfrm>
            <a:off x="1203165" y="7591665"/>
            <a:ext cx="1327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8888"/>
              </a:lnSpc>
              <a:spcBef>
                <a:spcPts val="0"/>
              </a:spcBef>
              <a:spcAft>
                <a:spcPts val="0"/>
              </a:spcAft>
              <a:buNone/>
            </a:pPr>
            <a:r>
              <a:rPr lang="en-US" sz="1800">
                <a:solidFill>
                  <a:srgbClr val="184420"/>
                </a:solidFill>
                <a:latin typeface="Verdana"/>
                <a:ea typeface="Verdana"/>
                <a:cs typeface="Verdana"/>
                <a:sym typeface="Verdana"/>
              </a:rPr>
              <a:t>Pilier 1</a:t>
            </a:r>
            <a:endParaRPr>
              <a:latin typeface="Verdana"/>
              <a:ea typeface="Verdana"/>
              <a:cs typeface="Verdana"/>
              <a:sym typeface="Verdana"/>
            </a:endParaRPr>
          </a:p>
        </p:txBody>
      </p:sp>
      <p:sp>
        <p:nvSpPr>
          <p:cNvPr id="210" name="Google Shape;210;p5"/>
          <p:cNvSpPr txBox="1"/>
          <p:nvPr/>
        </p:nvSpPr>
        <p:spPr>
          <a:xfrm>
            <a:off x="1305949" y="1943100"/>
            <a:ext cx="16026900" cy="2049300"/>
          </a:xfrm>
          <a:prstGeom prst="rect">
            <a:avLst/>
          </a:prstGeom>
          <a:noFill/>
          <a:ln>
            <a:noFill/>
          </a:ln>
        </p:spPr>
        <p:txBody>
          <a:bodyPr anchorCtr="0" anchor="t" bIns="0" lIns="0" spcFirstLastPara="1" rIns="0" wrap="square" tIns="0">
            <a:spAutoFit/>
          </a:bodyPr>
          <a:lstStyle/>
          <a:p>
            <a:pPr indent="0" lvl="0" marL="0" marR="0" rtl="0" algn="l">
              <a:lnSpc>
                <a:spcPct val="123990"/>
              </a:lnSpc>
              <a:spcBef>
                <a:spcPts val="0"/>
              </a:spcBef>
              <a:spcAft>
                <a:spcPts val="0"/>
              </a:spcAft>
              <a:buNone/>
            </a:pPr>
            <a:r>
              <a:rPr lang="en-US" sz="5944">
                <a:solidFill>
                  <a:srgbClr val="FFFFFF"/>
                </a:solidFill>
                <a:latin typeface="Yeseva One"/>
                <a:ea typeface="Yeseva One"/>
                <a:cs typeface="Yeseva One"/>
                <a:sym typeface="Yeseva One"/>
              </a:rPr>
              <a:t>DÉFINITION</a:t>
            </a:r>
            <a:r>
              <a:rPr lang="en-US" sz="5944">
                <a:solidFill>
                  <a:srgbClr val="FFFFFF"/>
                </a:solidFill>
                <a:latin typeface="Yeseva One"/>
                <a:ea typeface="Yeseva One"/>
                <a:cs typeface="Yeseva One"/>
                <a:sym typeface="Yeseva One"/>
              </a:rPr>
              <a:t> DE L’INDEX DE </a:t>
            </a:r>
            <a:r>
              <a:rPr lang="en-US" sz="5944">
                <a:solidFill>
                  <a:srgbClr val="FFFFFF"/>
                </a:solidFill>
                <a:latin typeface="Yeseva One"/>
                <a:ea typeface="Yeseva One"/>
                <a:cs typeface="Yeseva One"/>
                <a:sym typeface="Yeseva One"/>
              </a:rPr>
              <a:t>COMPÉTITIVITÉ (GCI)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grpSp>
        <p:nvGrpSpPr>
          <p:cNvPr id="219" name="Google Shape;219;p6"/>
          <p:cNvGrpSpPr/>
          <p:nvPr/>
        </p:nvGrpSpPr>
        <p:grpSpPr>
          <a:xfrm>
            <a:off x="0" y="-144661"/>
            <a:ext cx="18288000" cy="10431661"/>
            <a:chOff x="0" y="-38100"/>
            <a:chExt cx="4816593" cy="2747433"/>
          </a:xfrm>
        </p:grpSpPr>
        <p:sp>
          <p:nvSpPr>
            <p:cNvPr id="220" name="Google Shape;220;p6"/>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6"/>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2" name="Google Shape;222;p6"/>
          <p:cNvSpPr/>
          <p:nvPr/>
        </p:nvSpPr>
        <p:spPr>
          <a:xfrm>
            <a:off x="-4" y="-38100"/>
            <a:ext cx="6858004" cy="10325100"/>
          </a:xfrm>
          <a:prstGeom prst="rect">
            <a:avLst/>
          </a:prstGeom>
          <a:blipFill rotWithShape="1">
            <a:blip r:embed="rId3">
              <a:alphaModFix/>
            </a:blip>
            <a:stretch>
              <a:fillRect b="0" l="-15555" r="-6777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6"/>
          <p:cNvSpPr txBox="1"/>
          <p:nvPr/>
        </p:nvSpPr>
        <p:spPr>
          <a:xfrm>
            <a:off x="7312125" y="2541400"/>
            <a:ext cx="10450800" cy="64647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lang="en-US" sz="6363">
                <a:solidFill>
                  <a:srgbClr val="FFFFFF"/>
                </a:solidFill>
                <a:latin typeface="Yeseva One"/>
                <a:ea typeface="Yeseva One"/>
                <a:cs typeface="Yeseva One"/>
                <a:sym typeface="Yeseva One"/>
              </a:rPr>
              <a:t>Existe-t-il des liens de corrélation entre </a:t>
            </a:r>
            <a:endParaRPr sz="6363">
              <a:solidFill>
                <a:srgbClr val="FFFFFF"/>
              </a:solidFill>
              <a:latin typeface="Yeseva One"/>
              <a:ea typeface="Yeseva One"/>
              <a:cs typeface="Yeseva One"/>
              <a:sym typeface="Yeseva One"/>
            </a:endParaRPr>
          </a:p>
          <a:p>
            <a:pPr indent="0" lvl="0" marL="0" marR="0" rtl="0" algn="l">
              <a:lnSpc>
                <a:spcPct val="140012"/>
              </a:lnSpc>
              <a:spcBef>
                <a:spcPts val="0"/>
              </a:spcBef>
              <a:spcAft>
                <a:spcPts val="0"/>
              </a:spcAft>
              <a:buNone/>
            </a:pPr>
            <a:r>
              <a:rPr lang="en-US" sz="6363">
                <a:solidFill>
                  <a:srgbClr val="FFFFFF"/>
                </a:solidFill>
                <a:latin typeface="Yeseva One"/>
                <a:ea typeface="Yeseva One"/>
                <a:cs typeface="Yeseva One"/>
                <a:sym typeface="Yeseva One"/>
              </a:rPr>
              <a:t>Santé Économique et Investissements en Énergies Renouvelables ?</a:t>
            </a:r>
            <a:endParaRPr/>
          </a:p>
        </p:txBody>
      </p:sp>
      <p:sp>
        <p:nvSpPr>
          <p:cNvPr id="224" name="Google Shape;224;p6"/>
          <p:cNvSpPr/>
          <p:nvPr/>
        </p:nvSpPr>
        <p:spPr>
          <a:xfrm>
            <a:off x="7543800" y="1165711"/>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6"/>
          <p:cNvSpPr txBox="1"/>
          <p:nvPr/>
        </p:nvSpPr>
        <p:spPr>
          <a:xfrm>
            <a:off x="8313734" y="1191782"/>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FFFFFF"/>
                </a:solidFill>
                <a:latin typeface="Yeseva One"/>
                <a:ea typeface="Yeseva One"/>
                <a:cs typeface="Yeseva One"/>
                <a:sym typeface="Yeseva One"/>
              </a:rPr>
              <a:t>Problématique d’étude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7"/>
          <p:cNvPicPr preferRelativeResize="0"/>
          <p:nvPr/>
        </p:nvPicPr>
        <p:blipFill rotWithShape="1">
          <a:blip r:embed="rId3">
            <a:alphaModFix/>
          </a:blip>
          <a:srcRect b="34396" l="0" r="21825" t="34396"/>
          <a:stretch/>
        </p:blipFill>
        <p:spPr>
          <a:xfrm>
            <a:off x="-38101" y="0"/>
            <a:ext cx="18326101" cy="4883288"/>
          </a:xfrm>
          <a:prstGeom prst="rect">
            <a:avLst/>
          </a:prstGeom>
          <a:noFill/>
          <a:ln>
            <a:noFill/>
          </a:ln>
        </p:spPr>
      </p:pic>
      <p:sp>
        <p:nvSpPr>
          <p:cNvPr id="235" name="Google Shape;235;p7"/>
          <p:cNvSpPr/>
          <p:nvPr/>
        </p:nvSpPr>
        <p:spPr>
          <a:xfrm>
            <a:off x="1310222" y="77746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p7"/>
          <p:cNvSpPr txBox="1"/>
          <p:nvPr/>
        </p:nvSpPr>
        <p:spPr>
          <a:xfrm>
            <a:off x="2147062" y="762000"/>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184420"/>
                </a:solidFill>
                <a:latin typeface="Yeseva One"/>
                <a:ea typeface="Yeseva One"/>
                <a:cs typeface="Yeseva One"/>
                <a:sym typeface="Yeseva One"/>
              </a:rPr>
              <a:t>Cadre de l’étude</a:t>
            </a:r>
            <a:endParaRPr/>
          </a:p>
        </p:txBody>
      </p:sp>
      <p:sp>
        <p:nvSpPr>
          <p:cNvPr id="237" name="Google Shape;237;p7"/>
          <p:cNvSpPr/>
          <p:nvPr/>
        </p:nvSpPr>
        <p:spPr>
          <a:xfrm>
            <a:off x="1523596" y="5000459"/>
            <a:ext cx="7058700" cy="806400"/>
          </a:xfrm>
          <a:prstGeom prst="round2DiagRect">
            <a:avLst>
              <a:gd fmla="val 16667" name="adj1"/>
              <a:gd fmla="val 0" name="adj2"/>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lang="en-US" sz="2614">
                <a:solidFill>
                  <a:srgbClr val="FFFFFF"/>
                </a:solidFill>
                <a:latin typeface="Verdana"/>
                <a:ea typeface="Verdana"/>
                <a:cs typeface="Verdana"/>
                <a:sym typeface="Verdana"/>
              </a:rPr>
              <a:t>Géographique</a:t>
            </a:r>
            <a:endParaRPr>
              <a:latin typeface="Verdana"/>
              <a:ea typeface="Verdana"/>
              <a:cs typeface="Verdana"/>
              <a:sym typeface="Verdana"/>
            </a:endParaRPr>
          </a:p>
        </p:txBody>
      </p:sp>
      <p:sp>
        <p:nvSpPr>
          <p:cNvPr id="238" name="Google Shape;238;p7"/>
          <p:cNvSpPr/>
          <p:nvPr/>
        </p:nvSpPr>
        <p:spPr>
          <a:xfrm>
            <a:off x="9617360" y="5008108"/>
            <a:ext cx="7350000" cy="806400"/>
          </a:xfrm>
          <a:prstGeom prst="round2DiagRect">
            <a:avLst>
              <a:gd fmla="val 16667" name="adj1"/>
              <a:gd fmla="val 0" name="adj2"/>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lang="en-US" sz="2614">
                <a:solidFill>
                  <a:srgbClr val="FFFFFF"/>
                </a:solidFill>
                <a:latin typeface="Verdana"/>
                <a:ea typeface="Verdana"/>
                <a:cs typeface="Verdana"/>
                <a:sym typeface="Verdana"/>
              </a:rPr>
              <a:t>Temporel</a:t>
            </a:r>
            <a:endParaRPr>
              <a:latin typeface="Verdana"/>
              <a:ea typeface="Verdana"/>
              <a:cs typeface="Verdana"/>
              <a:sym typeface="Verdana"/>
            </a:endParaRPr>
          </a:p>
        </p:txBody>
      </p:sp>
      <p:sp>
        <p:nvSpPr>
          <p:cNvPr id="239" name="Google Shape;239;p7"/>
          <p:cNvSpPr txBox="1"/>
          <p:nvPr/>
        </p:nvSpPr>
        <p:spPr>
          <a:xfrm>
            <a:off x="2618550" y="6195275"/>
            <a:ext cx="5203200" cy="2243100"/>
          </a:xfrm>
          <a:prstGeom prst="rect">
            <a:avLst/>
          </a:prstGeom>
          <a:noFill/>
          <a:ln>
            <a:noFill/>
          </a:ln>
        </p:spPr>
        <p:txBody>
          <a:bodyPr anchorCtr="0" anchor="t" bIns="0" lIns="0" spcFirstLastPara="1" rIns="0" wrap="square" tIns="0">
            <a:spAutoFit/>
          </a:bodyPr>
          <a:lstStyle/>
          <a:p>
            <a:pPr indent="0" lvl="0" marL="0" marR="0" rtl="0" algn="ctr">
              <a:lnSpc>
                <a:spcPct val="140590"/>
              </a:lnSpc>
              <a:spcBef>
                <a:spcPts val="0"/>
              </a:spcBef>
              <a:spcAft>
                <a:spcPts val="0"/>
              </a:spcAft>
              <a:buNone/>
            </a:pPr>
            <a:r>
              <a:rPr b="1" lang="en-US" sz="2200">
                <a:solidFill>
                  <a:srgbClr val="184420"/>
                </a:solidFill>
                <a:latin typeface="Verdana"/>
                <a:ea typeface="Verdana"/>
                <a:cs typeface="Verdana"/>
                <a:sym typeface="Verdana"/>
              </a:rPr>
              <a:t>26 pays étudiés </a:t>
            </a:r>
            <a:endParaRPr>
              <a:latin typeface="Verdana"/>
              <a:ea typeface="Verdana"/>
              <a:cs typeface="Verdana"/>
              <a:sym typeface="Verdana"/>
            </a:endParaRPr>
          </a:p>
          <a:p>
            <a:pPr indent="0" lvl="0" marL="0" marR="0" rtl="0" algn="ctr">
              <a:lnSpc>
                <a:spcPct val="140590"/>
              </a:lnSpc>
              <a:spcBef>
                <a:spcPts val="0"/>
              </a:spcBef>
              <a:spcAft>
                <a:spcPts val="0"/>
              </a:spcAft>
              <a:buNone/>
            </a:pPr>
            <a:r>
              <a:t/>
            </a:r>
            <a:endParaRPr b="1" sz="2200">
              <a:solidFill>
                <a:srgbClr val="184420"/>
              </a:solidFill>
              <a:latin typeface="Verdana"/>
              <a:ea typeface="Verdana"/>
              <a:cs typeface="Verdana"/>
              <a:sym typeface="Verdana"/>
            </a:endParaRPr>
          </a:p>
          <a:p>
            <a:pPr indent="0" lvl="0" marL="0" marR="0" rtl="0" algn="ctr">
              <a:lnSpc>
                <a:spcPct val="171833"/>
              </a:lnSpc>
              <a:spcBef>
                <a:spcPts val="0"/>
              </a:spcBef>
              <a:spcAft>
                <a:spcPts val="0"/>
              </a:spcAft>
              <a:buNone/>
            </a:pPr>
            <a:r>
              <a:rPr lang="en-US" sz="1800">
                <a:solidFill>
                  <a:srgbClr val="184420"/>
                </a:solidFill>
                <a:latin typeface="Verdana"/>
                <a:ea typeface="Verdana"/>
                <a:cs typeface="Verdana"/>
                <a:sym typeface="Verdana"/>
              </a:rPr>
              <a:t>(pays pour lesquels nous avons des données sur les dépenses en énergie (IEA))*</a:t>
            </a:r>
            <a:endParaRPr>
              <a:latin typeface="Verdana"/>
              <a:ea typeface="Verdana"/>
              <a:cs typeface="Verdana"/>
              <a:sym typeface="Verdana"/>
            </a:endParaRPr>
          </a:p>
          <a:p>
            <a:pPr indent="0" lvl="0" marL="0" marR="0" rtl="0" algn="l">
              <a:lnSpc>
                <a:spcPct val="116999"/>
              </a:lnSpc>
              <a:spcBef>
                <a:spcPts val="0"/>
              </a:spcBef>
              <a:spcAft>
                <a:spcPts val="0"/>
              </a:spcAft>
              <a:buNone/>
            </a:pPr>
            <a:r>
              <a:t/>
            </a:r>
            <a:endParaRPr sz="2200">
              <a:solidFill>
                <a:srgbClr val="184420"/>
              </a:solidFill>
              <a:latin typeface="Verdana"/>
              <a:ea typeface="Verdana"/>
              <a:cs typeface="Verdana"/>
              <a:sym typeface="Verdana"/>
            </a:endParaRPr>
          </a:p>
        </p:txBody>
      </p:sp>
      <p:sp>
        <p:nvSpPr>
          <p:cNvPr id="240" name="Google Shape;240;p7"/>
          <p:cNvSpPr txBox="1"/>
          <p:nvPr/>
        </p:nvSpPr>
        <p:spPr>
          <a:xfrm>
            <a:off x="2642349" y="8826675"/>
            <a:ext cx="5203200" cy="1239900"/>
          </a:xfrm>
          <a:prstGeom prst="rect">
            <a:avLst/>
          </a:prstGeom>
          <a:noFill/>
          <a:ln>
            <a:noFill/>
          </a:ln>
        </p:spPr>
        <p:txBody>
          <a:bodyPr anchorCtr="0" anchor="t" bIns="0" lIns="0" spcFirstLastPara="1" rIns="0" wrap="square" tIns="0">
            <a:spAutoFit/>
          </a:bodyPr>
          <a:lstStyle/>
          <a:p>
            <a:pPr indent="0" lvl="0" marL="0" marR="0" rtl="0" algn="ctr">
              <a:lnSpc>
                <a:spcPct val="118857"/>
              </a:lnSpc>
              <a:spcBef>
                <a:spcPts val="0"/>
              </a:spcBef>
              <a:spcAft>
                <a:spcPts val="0"/>
              </a:spcAft>
              <a:buNone/>
            </a:pPr>
            <a:r>
              <a:rPr lang="en-US" sz="1400">
                <a:solidFill>
                  <a:srgbClr val="184420"/>
                </a:solidFill>
                <a:latin typeface="Verdana"/>
                <a:ea typeface="Verdana"/>
                <a:cs typeface="Verdana"/>
                <a:sym typeface="Verdana"/>
              </a:rPr>
              <a:t>*Australia, Austria, Belgium, Canada, Switzerland, Czechia, Germany, Denmark, Spain, Finland, France, United Kingdom, Hungary, Ireland, Italy, Japan, Korea, Netherlands, Norway, New Zealand, Poland, Portugal, Slovak Republic, Sweden, Turkiye, United States</a:t>
            </a:r>
            <a:endParaRPr>
              <a:latin typeface="Verdana"/>
              <a:ea typeface="Verdana"/>
              <a:cs typeface="Verdana"/>
              <a:sym typeface="Verdana"/>
            </a:endParaRPr>
          </a:p>
        </p:txBody>
      </p:sp>
      <p:sp>
        <p:nvSpPr>
          <p:cNvPr id="241" name="Google Shape;241;p7"/>
          <p:cNvSpPr txBox="1"/>
          <p:nvPr/>
        </p:nvSpPr>
        <p:spPr>
          <a:xfrm>
            <a:off x="10782300" y="6172775"/>
            <a:ext cx="5558400" cy="2243100"/>
          </a:xfrm>
          <a:prstGeom prst="rect">
            <a:avLst/>
          </a:prstGeom>
          <a:noFill/>
          <a:ln>
            <a:noFill/>
          </a:ln>
        </p:spPr>
        <p:txBody>
          <a:bodyPr anchorCtr="0" anchor="t" bIns="0" lIns="0" spcFirstLastPara="1" rIns="0" wrap="square" tIns="0">
            <a:spAutoFit/>
          </a:bodyPr>
          <a:lstStyle/>
          <a:p>
            <a:pPr indent="0" lvl="0" marL="0" marR="0" rtl="0" algn="ctr">
              <a:lnSpc>
                <a:spcPct val="140590"/>
              </a:lnSpc>
              <a:spcBef>
                <a:spcPts val="0"/>
              </a:spcBef>
              <a:spcAft>
                <a:spcPts val="0"/>
              </a:spcAft>
              <a:buNone/>
            </a:pPr>
            <a:r>
              <a:rPr lang="en-US" sz="2200">
                <a:solidFill>
                  <a:srgbClr val="184420"/>
                </a:solidFill>
                <a:latin typeface="Verdana"/>
                <a:ea typeface="Verdana"/>
                <a:cs typeface="Verdana"/>
                <a:sym typeface="Verdana"/>
              </a:rPr>
              <a:t>Période d’analyse </a:t>
            </a:r>
            <a:r>
              <a:rPr b="1" lang="en-US" sz="2200">
                <a:solidFill>
                  <a:srgbClr val="184420"/>
                </a:solidFill>
                <a:latin typeface="Verdana"/>
                <a:ea typeface="Verdana"/>
                <a:cs typeface="Verdana"/>
                <a:sym typeface="Verdana"/>
              </a:rPr>
              <a:t>de 2007 à 2017 </a:t>
            </a:r>
            <a:endParaRPr>
              <a:latin typeface="Verdana"/>
              <a:ea typeface="Verdana"/>
              <a:cs typeface="Verdana"/>
              <a:sym typeface="Verdana"/>
            </a:endParaRPr>
          </a:p>
          <a:p>
            <a:pPr indent="0" lvl="0" marL="0" marR="0" rtl="0" algn="ctr">
              <a:lnSpc>
                <a:spcPct val="140590"/>
              </a:lnSpc>
              <a:spcBef>
                <a:spcPts val="0"/>
              </a:spcBef>
              <a:spcAft>
                <a:spcPts val="0"/>
              </a:spcAft>
              <a:buNone/>
            </a:pPr>
            <a:r>
              <a:t/>
            </a:r>
            <a:endParaRPr sz="2200">
              <a:solidFill>
                <a:srgbClr val="184420"/>
              </a:solidFill>
              <a:latin typeface="Verdana"/>
              <a:ea typeface="Verdana"/>
              <a:cs typeface="Verdana"/>
              <a:sym typeface="Verdana"/>
            </a:endParaRPr>
          </a:p>
          <a:p>
            <a:pPr indent="0" lvl="0" marL="0" marR="0" rtl="0" algn="ctr">
              <a:lnSpc>
                <a:spcPct val="171833"/>
              </a:lnSpc>
              <a:spcBef>
                <a:spcPts val="0"/>
              </a:spcBef>
              <a:spcAft>
                <a:spcPts val="0"/>
              </a:spcAft>
              <a:buNone/>
            </a:pPr>
            <a:r>
              <a:rPr lang="en-US" sz="1800">
                <a:solidFill>
                  <a:srgbClr val="184420"/>
                </a:solidFill>
                <a:latin typeface="Verdana"/>
                <a:ea typeface="Verdana"/>
                <a:cs typeface="Verdana"/>
                <a:sym typeface="Verdana"/>
              </a:rPr>
              <a:t>(période pour laquelle nous avons les données économiques du WEF pour ces 26 pays)</a:t>
            </a:r>
            <a:endParaRPr>
              <a:latin typeface="Verdana"/>
              <a:ea typeface="Verdana"/>
              <a:cs typeface="Verdana"/>
              <a:sym typeface="Verdana"/>
            </a:endParaRPr>
          </a:p>
          <a:p>
            <a:pPr indent="0" lvl="0" marL="0" marR="0" rtl="0" algn="l">
              <a:lnSpc>
                <a:spcPct val="116999"/>
              </a:lnSpc>
              <a:spcBef>
                <a:spcPts val="0"/>
              </a:spcBef>
              <a:spcAft>
                <a:spcPts val="0"/>
              </a:spcAft>
              <a:buNone/>
            </a:pPr>
            <a:r>
              <a:t/>
            </a:r>
            <a:endParaRPr sz="2200">
              <a:solidFill>
                <a:srgbClr val="184420"/>
              </a:solidFill>
              <a:latin typeface="Verdana"/>
              <a:ea typeface="Verdana"/>
              <a:cs typeface="Verdana"/>
              <a:sym typeface="Verdana"/>
            </a:endParaRPr>
          </a:p>
        </p:txBody>
      </p:sp>
      <p:sp>
        <p:nvSpPr>
          <p:cNvPr id="242" name="Google Shape;242;p7"/>
          <p:cNvSpPr txBox="1"/>
          <p:nvPr/>
        </p:nvSpPr>
        <p:spPr>
          <a:xfrm>
            <a:off x="1310229" y="1634200"/>
            <a:ext cx="11768400" cy="915000"/>
          </a:xfrm>
          <a:prstGeom prst="rect">
            <a:avLst/>
          </a:prstGeom>
          <a:noFill/>
          <a:ln>
            <a:noFill/>
          </a:ln>
        </p:spPr>
        <p:txBody>
          <a:bodyPr anchorCtr="0" anchor="t" bIns="0" lIns="0" spcFirstLastPara="1" rIns="0" wrap="square" tIns="0">
            <a:spAutoFit/>
          </a:bodyPr>
          <a:lstStyle/>
          <a:p>
            <a:pPr indent="0" lvl="0" marL="0" marR="0" rtl="0" algn="l">
              <a:lnSpc>
                <a:spcPct val="123990"/>
              </a:lnSpc>
              <a:spcBef>
                <a:spcPts val="0"/>
              </a:spcBef>
              <a:spcAft>
                <a:spcPts val="0"/>
              </a:spcAft>
              <a:buNone/>
            </a:pPr>
            <a:r>
              <a:rPr lang="en-US" sz="5944">
                <a:solidFill>
                  <a:srgbClr val="184420"/>
                </a:solidFill>
                <a:latin typeface="Yeseva One"/>
                <a:ea typeface="Yeseva One"/>
                <a:cs typeface="Yeseva One"/>
                <a:sym typeface="Yeseva One"/>
              </a:rPr>
              <a:t>SCOPE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grpSp>
        <p:nvGrpSpPr>
          <p:cNvPr id="247" name="Google Shape;247;p8"/>
          <p:cNvGrpSpPr/>
          <p:nvPr/>
        </p:nvGrpSpPr>
        <p:grpSpPr>
          <a:xfrm>
            <a:off x="0" y="-144661"/>
            <a:ext cx="18288000" cy="10431661"/>
            <a:chOff x="0" y="-38100"/>
            <a:chExt cx="4816593" cy="2747433"/>
          </a:xfrm>
        </p:grpSpPr>
        <p:sp>
          <p:nvSpPr>
            <p:cNvPr id="248" name="Google Shape;248;p8"/>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8"/>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0" name="Google Shape;250;p8"/>
          <p:cNvSpPr txBox="1"/>
          <p:nvPr/>
        </p:nvSpPr>
        <p:spPr>
          <a:xfrm>
            <a:off x="1481569" y="5600700"/>
            <a:ext cx="15533700" cy="9795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Analyse macro-économique</a:t>
            </a:r>
            <a:endParaRPr/>
          </a:p>
        </p:txBody>
      </p:sp>
      <p:sp>
        <p:nvSpPr>
          <p:cNvPr id="251" name="Google Shape;251;p8"/>
          <p:cNvSpPr/>
          <p:nvPr/>
        </p:nvSpPr>
        <p:spPr>
          <a:xfrm>
            <a:off x="8916065" y="4805205"/>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8"/>
          <p:cNvSpPr txBox="1"/>
          <p:nvPr/>
        </p:nvSpPr>
        <p:spPr>
          <a:xfrm>
            <a:off x="4676441" y="3162300"/>
            <a:ext cx="9144000" cy="1323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0">
                <a:solidFill>
                  <a:srgbClr val="FFFFFF"/>
                </a:solidFill>
                <a:latin typeface="Yeseva One"/>
                <a:ea typeface="Yeseva One"/>
                <a:cs typeface="Yeseva One"/>
                <a:sym typeface="Yeseva One"/>
              </a:rPr>
              <a:t>Partie 1  </a:t>
            </a:r>
            <a:endParaRPr sz="80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9"/>
          <p:cNvSpPr/>
          <p:nvPr/>
        </p:nvSpPr>
        <p:spPr>
          <a:xfrm>
            <a:off x="10624690" y="6462973"/>
            <a:ext cx="3334010" cy="333401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3">
              <a:alphaModFix/>
            </a:blip>
            <a:stretch>
              <a:fillRect b="-24901" l="0" r="0" t="-24901"/>
            </a:stretch>
          </a:blipFill>
          <a:ln cap="sq" cmpd="sng" w="76200">
            <a:solidFill>
              <a:srgbClr val="A6A6A6"/>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9"/>
          <p:cNvSpPr/>
          <p:nvPr/>
        </p:nvSpPr>
        <p:spPr>
          <a:xfrm>
            <a:off x="13882265" y="6866792"/>
            <a:ext cx="2106189" cy="210618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0" l="-25185" r="-25183" t="0"/>
            </a:stretch>
          </a:blipFill>
          <a:ln cap="sq" cmpd="sng" w="76200">
            <a:solidFill>
              <a:srgbClr val="A6A6A6"/>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9"/>
          <p:cNvSpPr/>
          <p:nvPr/>
        </p:nvSpPr>
        <p:spPr>
          <a:xfrm>
            <a:off x="16857664" y="8865789"/>
            <a:ext cx="401636" cy="401636"/>
          </a:xfrm>
          <a:custGeom>
            <a:rect b="b" l="l" r="r" t="t"/>
            <a:pathLst>
              <a:path extrusionOk="0" h="401636" w="401636">
                <a:moveTo>
                  <a:pt x="0" y="0"/>
                </a:moveTo>
                <a:lnTo>
                  <a:pt x="401636" y="0"/>
                </a:lnTo>
                <a:lnTo>
                  <a:pt x="401636" y="401636"/>
                </a:lnTo>
                <a:lnTo>
                  <a:pt x="0" y="40163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9"/>
          <p:cNvSpPr/>
          <p:nvPr/>
        </p:nvSpPr>
        <p:spPr>
          <a:xfrm>
            <a:off x="10650453" y="3462989"/>
            <a:ext cx="318147" cy="579767"/>
          </a:xfrm>
          <a:custGeom>
            <a:rect b="b" l="l" r="r" t="t"/>
            <a:pathLst>
              <a:path extrusionOk="0" h="579767" w="318147">
                <a:moveTo>
                  <a:pt x="0" y="0"/>
                </a:moveTo>
                <a:lnTo>
                  <a:pt x="318147" y="0"/>
                </a:lnTo>
                <a:lnTo>
                  <a:pt x="318147" y="579767"/>
                </a:lnTo>
                <a:lnTo>
                  <a:pt x="0" y="57976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5" name="Google Shape;265;p9"/>
          <p:cNvSpPr txBox="1"/>
          <p:nvPr/>
        </p:nvSpPr>
        <p:spPr>
          <a:xfrm>
            <a:off x="9777153" y="2034132"/>
            <a:ext cx="8382300" cy="93030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184420"/>
                </a:solidFill>
                <a:latin typeface="Yeseva One"/>
                <a:ea typeface="Yeseva One"/>
                <a:cs typeface="Yeseva One"/>
                <a:sym typeface="Yeseva One"/>
              </a:rPr>
              <a:t>UN PIB EN CROISSANCE </a:t>
            </a:r>
            <a:r>
              <a:rPr lang="en-US" sz="3743">
                <a:solidFill>
                  <a:srgbClr val="184420"/>
                </a:solidFill>
                <a:latin typeface="Yeseva One"/>
                <a:ea typeface="Yeseva One"/>
                <a:cs typeface="Yeseva One"/>
                <a:sym typeface="Yeseva One"/>
              </a:rPr>
              <a:t>GLOBALE</a:t>
            </a:r>
            <a:endParaRPr>
              <a:latin typeface="Yeseva One"/>
              <a:ea typeface="Yeseva One"/>
              <a:cs typeface="Yeseva One"/>
              <a:sym typeface="Yeseva One"/>
            </a:endParaRPr>
          </a:p>
          <a:p>
            <a:pPr indent="0" lvl="0" marL="0" marR="0" rtl="0" algn="l">
              <a:lnSpc>
                <a:spcPct val="124018"/>
              </a:lnSpc>
              <a:spcBef>
                <a:spcPts val="0"/>
              </a:spcBef>
              <a:spcAft>
                <a:spcPts val="0"/>
              </a:spcAft>
              <a:buNone/>
            </a:pPr>
            <a:r>
              <a:t/>
            </a:r>
            <a:endParaRPr>
              <a:latin typeface="Yeseva One"/>
              <a:ea typeface="Yeseva One"/>
              <a:cs typeface="Yeseva One"/>
              <a:sym typeface="Yeseva One"/>
            </a:endParaRPr>
          </a:p>
        </p:txBody>
      </p:sp>
      <p:sp>
        <p:nvSpPr>
          <p:cNvPr id="266" name="Google Shape;266;p9"/>
          <p:cNvSpPr txBox="1"/>
          <p:nvPr/>
        </p:nvSpPr>
        <p:spPr>
          <a:xfrm>
            <a:off x="11258482" y="3453464"/>
            <a:ext cx="1744800" cy="1890300"/>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lang="en-US" sz="1981">
                <a:solidFill>
                  <a:srgbClr val="184420"/>
                </a:solidFill>
                <a:latin typeface="Verdana"/>
                <a:ea typeface="Verdana"/>
                <a:cs typeface="Verdana"/>
                <a:sym typeface="Verdana"/>
              </a:rPr>
              <a:t>TOP 3</a:t>
            </a:r>
            <a:endParaRPr>
              <a:latin typeface="Verdana"/>
              <a:ea typeface="Verdana"/>
              <a:cs typeface="Verdana"/>
              <a:sym typeface="Verdana"/>
            </a:endParaRPr>
          </a:p>
          <a:p>
            <a:pPr indent="0" lvl="0" marL="0" marR="0" rtl="0" algn="l">
              <a:lnSpc>
                <a:spcPct val="129984"/>
              </a:lnSpc>
              <a:spcBef>
                <a:spcPts val="0"/>
              </a:spcBef>
              <a:spcAft>
                <a:spcPts val="0"/>
              </a:spcAft>
              <a:buNone/>
            </a:pPr>
            <a:r>
              <a:rPr lang="en-US" sz="1981">
                <a:solidFill>
                  <a:srgbClr val="184420"/>
                </a:solidFill>
                <a:latin typeface="Verdana"/>
                <a:ea typeface="Verdana"/>
                <a:cs typeface="Verdana"/>
                <a:sym typeface="Verdana"/>
              </a:rPr>
              <a:t>USA</a:t>
            </a:r>
            <a:endParaRPr>
              <a:latin typeface="Verdana"/>
              <a:ea typeface="Verdana"/>
              <a:cs typeface="Verdana"/>
              <a:sym typeface="Verdana"/>
            </a:endParaRPr>
          </a:p>
          <a:p>
            <a:pPr indent="0" lvl="0" marL="0" marR="0" rtl="0" algn="l">
              <a:lnSpc>
                <a:spcPct val="129984"/>
              </a:lnSpc>
              <a:spcBef>
                <a:spcPts val="0"/>
              </a:spcBef>
              <a:spcAft>
                <a:spcPts val="0"/>
              </a:spcAft>
              <a:buNone/>
            </a:pPr>
            <a:r>
              <a:rPr lang="en-US" sz="1981">
                <a:solidFill>
                  <a:srgbClr val="184420"/>
                </a:solidFill>
                <a:latin typeface="Verdana"/>
                <a:ea typeface="Verdana"/>
                <a:cs typeface="Verdana"/>
                <a:sym typeface="Verdana"/>
              </a:rPr>
              <a:t>Japon</a:t>
            </a:r>
            <a:endParaRPr>
              <a:latin typeface="Verdana"/>
              <a:ea typeface="Verdana"/>
              <a:cs typeface="Verdana"/>
              <a:sym typeface="Verdana"/>
            </a:endParaRPr>
          </a:p>
          <a:p>
            <a:pPr indent="0" lvl="0" marL="0" marR="0" rtl="0" algn="l">
              <a:lnSpc>
                <a:spcPct val="129984"/>
              </a:lnSpc>
              <a:spcBef>
                <a:spcPts val="0"/>
              </a:spcBef>
              <a:spcAft>
                <a:spcPts val="0"/>
              </a:spcAft>
              <a:buNone/>
            </a:pPr>
            <a:r>
              <a:rPr lang="en-US" sz="1981">
                <a:solidFill>
                  <a:srgbClr val="184420"/>
                </a:solidFill>
                <a:latin typeface="Verdana"/>
                <a:ea typeface="Verdana"/>
                <a:cs typeface="Verdana"/>
                <a:sym typeface="Verdana"/>
              </a:rPr>
              <a:t>Allemagne</a:t>
            </a:r>
            <a:endParaRPr>
              <a:latin typeface="Verdana"/>
              <a:ea typeface="Verdana"/>
              <a:cs typeface="Verdana"/>
              <a:sym typeface="Verdana"/>
            </a:endParaRPr>
          </a:p>
          <a:p>
            <a:pPr indent="0" lvl="0" marL="0" marR="0" rtl="0" algn="l">
              <a:lnSpc>
                <a:spcPct val="129984"/>
              </a:lnSpc>
              <a:spcBef>
                <a:spcPts val="0"/>
              </a:spcBef>
              <a:spcAft>
                <a:spcPts val="0"/>
              </a:spcAft>
              <a:buNone/>
            </a:pPr>
            <a:r>
              <a:t/>
            </a:r>
            <a:endParaRPr sz="1981">
              <a:solidFill>
                <a:srgbClr val="184420"/>
              </a:solidFill>
              <a:latin typeface="Verdana"/>
              <a:ea typeface="Verdana"/>
              <a:cs typeface="Verdana"/>
              <a:sym typeface="Verdana"/>
            </a:endParaRPr>
          </a:p>
        </p:txBody>
      </p:sp>
      <p:sp>
        <p:nvSpPr>
          <p:cNvPr id="267" name="Google Shape;267;p9"/>
          <p:cNvSpPr txBox="1"/>
          <p:nvPr/>
        </p:nvSpPr>
        <p:spPr>
          <a:xfrm>
            <a:off x="15229781" y="3453464"/>
            <a:ext cx="1744800" cy="1890300"/>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lang="en-US" sz="1981">
                <a:solidFill>
                  <a:srgbClr val="184420"/>
                </a:solidFill>
                <a:latin typeface="Verdana"/>
                <a:ea typeface="Verdana"/>
                <a:cs typeface="Verdana"/>
                <a:sym typeface="Verdana"/>
              </a:rPr>
              <a:t>BOTTOM 3</a:t>
            </a:r>
            <a:endParaRPr>
              <a:latin typeface="Verdana"/>
              <a:ea typeface="Verdana"/>
              <a:cs typeface="Verdana"/>
              <a:sym typeface="Verdana"/>
            </a:endParaRPr>
          </a:p>
          <a:p>
            <a:pPr indent="0" lvl="0" marL="0" marR="0" rtl="0" algn="l">
              <a:lnSpc>
                <a:spcPct val="129984"/>
              </a:lnSpc>
              <a:spcBef>
                <a:spcPts val="0"/>
              </a:spcBef>
              <a:spcAft>
                <a:spcPts val="0"/>
              </a:spcAft>
              <a:buNone/>
            </a:pPr>
            <a:r>
              <a:rPr lang="en-US" sz="1981">
                <a:solidFill>
                  <a:srgbClr val="184420"/>
                </a:solidFill>
                <a:latin typeface="Verdana"/>
                <a:ea typeface="Verdana"/>
                <a:cs typeface="Verdana"/>
                <a:sym typeface="Verdana"/>
              </a:rPr>
              <a:t>Estonie</a:t>
            </a:r>
            <a:endParaRPr>
              <a:latin typeface="Verdana"/>
              <a:ea typeface="Verdana"/>
              <a:cs typeface="Verdana"/>
              <a:sym typeface="Verdana"/>
            </a:endParaRPr>
          </a:p>
          <a:p>
            <a:pPr indent="0" lvl="0" marL="0" marR="0" rtl="0" algn="l">
              <a:lnSpc>
                <a:spcPct val="129984"/>
              </a:lnSpc>
              <a:spcBef>
                <a:spcPts val="0"/>
              </a:spcBef>
              <a:spcAft>
                <a:spcPts val="0"/>
              </a:spcAft>
              <a:buNone/>
            </a:pPr>
            <a:r>
              <a:rPr lang="en-US" sz="1981">
                <a:solidFill>
                  <a:srgbClr val="184420"/>
                </a:solidFill>
                <a:latin typeface="Verdana"/>
                <a:ea typeface="Verdana"/>
                <a:cs typeface="Verdana"/>
                <a:sym typeface="Verdana"/>
              </a:rPr>
              <a:t>Luxembourg</a:t>
            </a:r>
            <a:endParaRPr>
              <a:latin typeface="Verdana"/>
              <a:ea typeface="Verdana"/>
              <a:cs typeface="Verdana"/>
              <a:sym typeface="Verdana"/>
            </a:endParaRPr>
          </a:p>
          <a:p>
            <a:pPr indent="0" lvl="0" marL="0" marR="0" rtl="0" algn="l">
              <a:lnSpc>
                <a:spcPct val="129984"/>
              </a:lnSpc>
              <a:spcBef>
                <a:spcPts val="0"/>
              </a:spcBef>
              <a:spcAft>
                <a:spcPts val="0"/>
              </a:spcAft>
              <a:buNone/>
            </a:pPr>
            <a:r>
              <a:rPr lang="en-US" sz="1981">
                <a:solidFill>
                  <a:srgbClr val="184420"/>
                </a:solidFill>
                <a:latin typeface="Verdana"/>
                <a:ea typeface="Verdana"/>
                <a:cs typeface="Verdana"/>
                <a:sym typeface="Verdana"/>
              </a:rPr>
              <a:t>Lituanie</a:t>
            </a:r>
            <a:endParaRPr>
              <a:latin typeface="Verdana"/>
              <a:ea typeface="Verdana"/>
              <a:cs typeface="Verdana"/>
              <a:sym typeface="Verdana"/>
            </a:endParaRPr>
          </a:p>
          <a:p>
            <a:pPr indent="0" lvl="0" marL="0" marR="0" rtl="0" algn="l">
              <a:lnSpc>
                <a:spcPct val="129984"/>
              </a:lnSpc>
              <a:spcBef>
                <a:spcPts val="0"/>
              </a:spcBef>
              <a:spcAft>
                <a:spcPts val="0"/>
              </a:spcAft>
              <a:buNone/>
            </a:pPr>
            <a:r>
              <a:t/>
            </a:r>
            <a:endParaRPr sz="1981">
              <a:solidFill>
                <a:srgbClr val="184420"/>
              </a:solidFill>
              <a:latin typeface="Verdana"/>
              <a:ea typeface="Verdana"/>
              <a:cs typeface="Verdana"/>
              <a:sym typeface="Verdana"/>
            </a:endParaRPr>
          </a:p>
        </p:txBody>
      </p:sp>
      <p:sp>
        <p:nvSpPr>
          <p:cNvPr id="268" name="Google Shape;268;p9"/>
          <p:cNvSpPr/>
          <p:nvPr/>
        </p:nvSpPr>
        <p:spPr>
          <a:xfrm rot="10800000">
            <a:off x="14632688" y="3441549"/>
            <a:ext cx="318147" cy="579767"/>
          </a:xfrm>
          <a:custGeom>
            <a:rect b="b" l="l" r="r" t="t"/>
            <a:pathLst>
              <a:path extrusionOk="0" h="579767" w="318147">
                <a:moveTo>
                  <a:pt x="0" y="0"/>
                </a:moveTo>
                <a:lnTo>
                  <a:pt x="318147" y="0"/>
                </a:lnTo>
                <a:lnTo>
                  <a:pt x="318147" y="579766"/>
                </a:lnTo>
                <a:lnTo>
                  <a:pt x="0" y="57976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69" name="Google Shape;269;p9"/>
          <p:cNvPicPr preferRelativeResize="0"/>
          <p:nvPr/>
        </p:nvPicPr>
        <p:blipFill rotWithShape="1">
          <a:blip r:embed="rId8">
            <a:alphaModFix/>
          </a:blip>
          <a:srcRect b="0" l="0" r="0" t="0"/>
          <a:stretch/>
        </p:blipFill>
        <p:spPr>
          <a:xfrm>
            <a:off x="-398652" y="1803325"/>
            <a:ext cx="10477842" cy="7625283"/>
          </a:xfrm>
          <a:prstGeom prst="rect">
            <a:avLst/>
          </a:prstGeom>
          <a:noFill/>
          <a:ln>
            <a:noFill/>
          </a:ln>
        </p:spPr>
      </p:pic>
      <p:pic>
        <p:nvPicPr>
          <p:cNvPr id="270" name="Google Shape;270;p9"/>
          <p:cNvPicPr preferRelativeResize="0"/>
          <p:nvPr/>
        </p:nvPicPr>
        <p:blipFill rotWithShape="1">
          <a:blip r:embed="rId9">
            <a:alphaModFix/>
          </a:blip>
          <a:srcRect b="33548" l="0" r="0" t="33548"/>
          <a:stretch/>
        </p:blipFill>
        <p:spPr>
          <a:xfrm>
            <a:off x="-665541" y="6286500"/>
            <a:ext cx="19619081" cy="4300722"/>
          </a:xfrm>
          <a:prstGeom prst="rect">
            <a:avLst/>
          </a:prstGeom>
          <a:noFill/>
          <a:ln>
            <a:noFill/>
          </a:ln>
        </p:spPr>
      </p:pic>
      <p:sp>
        <p:nvSpPr>
          <p:cNvPr id="271" name="Google Shape;271;p9"/>
          <p:cNvSpPr txBox="1"/>
          <p:nvPr/>
        </p:nvSpPr>
        <p:spPr>
          <a:xfrm>
            <a:off x="533400" y="2062685"/>
            <a:ext cx="2815800" cy="304800"/>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lang="en-US" sz="1981">
                <a:solidFill>
                  <a:srgbClr val="184420"/>
                </a:solidFill>
                <a:latin typeface="Arial"/>
                <a:ea typeface="Arial"/>
                <a:cs typeface="Arial"/>
                <a:sym typeface="Arial"/>
              </a:rPr>
              <a:t>PIB (PPP$ billions)</a:t>
            </a:r>
            <a:endParaRPr/>
          </a:p>
        </p:txBody>
      </p:sp>
      <p:sp>
        <p:nvSpPr>
          <p:cNvPr id="272" name="Google Shape;272;p9"/>
          <p:cNvSpPr txBox="1"/>
          <p:nvPr/>
        </p:nvSpPr>
        <p:spPr>
          <a:xfrm>
            <a:off x="3733800" y="5463565"/>
            <a:ext cx="2815800" cy="304800"/>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lang="en-US" sz="1981">
                <a:solidFill>
                  <a:srgbClr val="184420"/>
                </a:solidFill>
                <a:latin typeface="Arial"/>
                <a:ea typeface="Arial"/>
                <a:cs typeface="Arial"/>
                <a:sym typeface="Arial"/>
              </a:rPr>
              <a:t>P</a:t>
            </a:r>
            <a:r>
              <a:rPr lang="en-US" sz="1981">
                <a:solidFill>
                  <a:srgbClr val="184420"/>
                </a:solidFill>
              </a:rPr>
              <a:t>ériode </a:t>
            </a:r>
            <a:r>
              <a:rPr lang="en-US" sz="1981">
                <a:solidFill>
                  <a:srgbClr val="184420"/>
                </a:solidFill>
                <a:latin typeface="Arial"/>
                <a:ea typeface="Arial"/>
                <a:cs typeface="Arial"/>
                <a:sym typeface="Arial"/>
              </a:rPr>
              <a:t> 2007 </a:t>
            </a:r>
            <a:r>
              <a:rPr lang="en-US" sz="1981">
                <a:solidFill>
                  <a:srgbClr val="184420"/>
                </a:solidFill>
              </a:rPr>
              <a:t>à</a:t>
            </a:r>
            <a:r>
              <a:rPr lang="en-US" sz="1981">
                <a:solidFill>
                  <a:srgbClr val="184420"/>
                </a:solidFill>
                <a:latin typeface="Arial"/>
                <a:ea typeface="Arial"/>
                <a:cs typeface="Arial"/>
                <a:sym typeface="Arial"/>
              </a:rPr>
              <a:t> 2017</a:t>
            </a:r>
            <a:endParaRPr/>
          </a:p>
        </p:txBody>
      </p:sp>
      <p:sp>
        <p:nvSpPr>
          <p:cNvPr id="273" name="Google Shape;273;p9"/>
          <p:cNvSpPr/>
          <p:nvPr/>
        </p:nvSpPr>
        <p:spPr>
          <a:xfrm>
            <a:off x="1310222" y="77746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9"/>
          <p:cNvSpPr txBox="1"/>
          <p:nvPr/>
        </p:nvSpPr>
        <p:spPr>
          <a:xfrm>
            <a:off x="2147062" y="762000"/>
            <a:ext cx="6996900" cy="456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184420"/>
                </a:solidFill>
                <a:latin typeface="Yeseva One"/>
                <a:ea typeface="Yeseva One"/>
                <a:cs typeface="Yeseva One"/>
                <a:sym typeface="Yeseva One"/>
              </a:rPr>
              <a:t>Indicateurs macro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Marine TASSETTO</dc:creator>
</cp:coreProperties>
</file>